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77" r:id="rId4"/>
    <p:sldId id="258" r:id="rId5"/>
    <p:sldId id="275" r:id="rId6"/>
    <p:sldId id="264" r:id="rId7"/>
    <p:sldId id="265" r:id="rId8"/>
    <p:sldId id="266" r:id="rId9"/>
    <p:sldId id="285" r:id="rId10"/>
    <p:sldId id="269" r:id="rId11"/>
    <p:sldId id="267" r:id="rId12"/>
    <p:sldId id="284" r:id="rId13"/>
    <p:sldId id="278" r:id="rId14"/>
    <p:sldId id="279" r:id="rId15"/>
    <p:sldId id="280" r:id="rId16"/>
    <p:sldId id="281" r:id="rId17"/>
    <p:sldId id="282" r:id="rId18"/>
    <p:sldId id="283"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DC4E7-1F49-4E89-B147-67698FD1F972}" type="datetimeFigureOut">
              <a:rPr lang="en-ZA" smtClean="0"/>
              <a:t>2019/05/21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D346CD-B0DF-4F4E-8B5A-F1B05F204FC6}" type="slidenum">
              <a:rPr lang="en-ZA" smtClean="0"/>
              <a:t>‹#›</a:t>
            </a:fld>
            <a:endParaRPr lang="en-ZA"/>
          </a:p>
        </p:txBody>
      </p:sp>
    </p:spTree>
    <p:extLst>
      <p:ext uri="{BB962C8B-B14F-4D97-AF65-F5344CB8AC3E}">
        <p14:creationId xmlns:p14="http://schemas.microsoft.com/office/powerpoint/2010/main" val="39600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 awarded</a:t>
            </a:r>
            <a:endParaRPr lang="en-ZA" dirty="0"/>
          </a:p>
        </p:txBody>
      </p:sp>
      <p:sp>
        <p:nvSpPr>
          <p:cNvPr id="4" name="Slide Number Placeholder 3"/>
          <p:cNvSpPr>
            <a:spLocks noGrp="1"/>
          </p:cNvSpPr>
          <p:nvPr>
            <p:ph type="sldNum" sz="quarter" idx="10"/>
          </p:nvPr>
        </p:nvSpPr>
        <p:spPr/>
        <p:txBody>
          <a:bodyPr/>
          <a:lstStyle/>
          <a:p>
            <a:fld id="{CFD346CD-B0DF-4F4E-8B5A-F1B05F204FC6}" type="slidenum">
              <a:rPr lang="en-ZA" smtClean="0"/>
              <a:t>16</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A6AC90-7CAF-41F8-95A0-1FDF24A5C14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A6AC90-7CAF-41F8-95A0-1FDF24A5C14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A6AC90-7CAF-41F8-95A0-1FDF24A5C14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A6AC90-7CAF-41F8-95A0-1FDF24A5C14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A6AC90-7CAF-41F8-95A0-1FDF24A5C14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A6AC90-7CAF-41F8-95A0-1FDF24A5C14A}"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A6AC90-7CAF-41F8-95A0-1FDF24A5C14A}" type="datetimeFigureOut">
              <a:rPr lang="en-GB" smtClean="0"/>
              <a:t>21/05/2019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A6AC90-7CAF-41F8-95A0-1FDF24A5C14A}" type="datetimeFigureOut">
              <a:rPr lang="en-GB" smtClean="0"/>
              <a:t>21/05/2019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6AC90-7CAF-41F8-95A0-1FDF24A5C14A}" type="datetimeFigureOut">
              <a:rPr lang="en-GB" smtClean="0"/>
              <a:t>21/05/2019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6AC90-7CAF-41F8-95A0-1FDF24A5C14A}"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6AC90-7CAF-41F8-95A0-1FDF24A5C14A}"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9E4D22-1EBF-487B-BA80-DFC63C580D1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6AC90-7CAF-41F8-95A0-1FDF24A5C14A}" type="datetimeFigureOut">
              <a:rPr lang="en-GB" smtClean="0"/>
              <a:t>21/05/2019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E4D22-1EBF-487B-BA80-DFC63C580D1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kgwathit@biust.ac.bw" TargetMode="External"/><Relationship Id="rId2" Type="http://schemas.openxmlformats.org/officeDocument/2006/relationships/hyperlink" Target="mailto:otlhomileb@biust.ac.bw"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7999"/>
          </a:xfrm>
        </p:spPr>
        <p:txBody>
          <a:bodyPr>
            <a:normAutofit/>
          </a:bodyPr>
          <a:lstStyle/>
          <a:p>
            <a:pPr>
              <a:lnSpc>
                <a:spcPct val="115000"/>
              </a:lnSpc>
              <a:spcAft>
                <a:spcPts val="1000"/>
              </a:spcAft>
            </a:pPr>
            <a:r>
              <a:rPr lang="en-GB" sz="2000" b="1" dirty="0" smtClean="0"/>
              <a:t/>
            </a:r>
            <a:br>
              <a:rPr lang="en-GB" sz="2000" b="1" dirty="0" smtClean="0"/>
            </a:br>
            <a:r>
              <a:rPr lang="en-GB" sz="2000" b="1" dirty="0" smtClean="0"/>
              <a:t>13th </a:t>
            </a:r>
            <a:r>
              <a:rPr lang="en-GB" sz="2000" b="1" dirty="0" smtClean="0"/>
              <a:t>Southern Africa Association of Educational Assessment Conference</a:t>
            </a:r>
            <a:r>
              <a:rPr lang="en-GB" sz="2000" b="1" dirty="0"/>
              <a:t/>
            </a:r>
            <a:br>
              <a:rPr lang="en-GB" sz="2000" b="1" dirty="0"/>
            </a:br>
            <a:r>
              <a:rPr lang="en-GB" sz="2000" dirty="0" smtClean="0"/>
              <a:t>THEME: Quality Assessment in an Era of Educational Reforms 19 - 22 May 2019 GICC, Gaborone, Botswana</a:t>
            </a:r>
            <a:br>
              <a:rPr lang="en-GB" sz="2000" dirty="0" smtClean="0"/>
            </a:br>
            <a:r>
              <a:rPr lang="en-GB" sz="2000" b="1" dirty="0" smtClean="0"/>
              <a:t>Title</a:t>
            </a:r>
            <a:r>
              <a:rPr lang="en-GB" sz="2000" dirty="0" smtClean="0"/>
              <a:t>:</a:t>
            </a:r>
            <a:r>
              <a:rPr lang="en-US" sz="2000" b="1" dirty="0" smtClean="0">
                <a:ea typeface="Calibri" panose="020F0502020204030204"/>
                <a:cs typeface="Times New Roman" panose="02020603050405020304"/>
              </a:rPr>
              <a:t>Diagnostic </a:t>
            </a:r>
            <a:r>
              <a:rPr lang="en-US" sz="2000" b="1" dirty="0">
                <a:ea typeface="Calibri" panose="020F0502020204030204"/>
                <a:cs typeface="Times New Roman" panose="02020603050405020304"/>
              </a:rPr>
              <a:t>Assessment: A framework for Accessing Valuable Information Used for Classroom Instruction</a:t>
            </a:r>
            <a:r>
              <a:rPr lang="en-GB" sz="2000" dirty="0">
                <a:ea typeface="Calibri" panose="020F0502020204030204"/>
                <a:cs typeface="Times New Roman" panose="02020603050405020304"/>
              </a:rPr>
              <a:t/>
            </a:r>
            <a:br>
              <a:rPr lang="en-GB" sz="2000" dirty="0">
                <a:ea typeface="Calibri" panose="020F0502020204030204"/>
                <a:cs typeface="Times New Roman" panose="02020603050405020304"/>
              </a:rPr>
            </a:br>
            <a:r>
              <a:rPr lang="en-GB" sz="2000" dirty="0" smtClean="0">
                <a:ea typeface="Calibri" panose="020F0502020204030204"/>
                <a:cs typeface="Times New Roman" panose="02020603050405020304"/>
              </a:rPr>
              <a:t>by</a:t>
            </a:r>
            <a:r>
              <a:rPr lang="en-GB" sz="2000" dirty="0">
                <a:ea typeface="Calibri" panose="020F0502020204030204"/>
                <a:cs typeface="Times New Roman" panose="02020603050405020304"/>
              </a:rPr>
              <a:t/>
            </a:r>
            <a:br>
              <a:rPr lang="en-GB" sz="2000" dirty="0">
                <a:ea typeface="Calibri" panose="020F0502020204030204"/>
                <a:cs typeface="Times New Roman" panose="02020603050405020304"/>
              </a:rPr>
            </a:br>
            <a:r>
              <a:rPr lang="en-US" sz="2000" dirty="0">
                <a:ea typeface="Calibri" panose="020F0502020204030204"/>
                <a:cs typeface="Times New Roman" panose="02020603050405020304"/>
              </a:rPr>
              <a:t> </a:t>
            </a:r>
            <a:r>
              <a:rPr lang="en-US" sz="2000" dirty="0" smtClean="0">
                <a:ea typeface="Calibri" panose="020F0502020204030204"/>
                <a:cs typeface="Times New Roman" panose="02020603050405020304"/>
              </a:rPr>
              <a:t>B</a:t>
            </a:r>
            <a:r>
              <a:rPr lang="en-US" sz="2000" dirty="0">
                <a:ea typeface="Calibri" panose="020F0502020204030204"/>
                <a:cs typeface="Times New Roman" panose="02020603050405020304"/>
              </a:rPr>
              <a:t>. E. </a:t>
            </a:r>
            <a:r>
              <a:rPr lang="en-US" sz="2000" dirty="0" err="1">
                <a:ea typeface="Calibri" panose="020F0502020204030204"/>
                <a:cs typeface="Times New Roman" panose="02020603050405020304"/>
              </a:rPr>
              <a:t>Otlhomile</a:t>
            </a:r>
            <a:r>
              <a:rPr lang="en-US" sz="2000" dirty="0">
                <a:ea typeface="Calibri" panose="020F0502020204030204"/>
                <a:cs typeface="Times New Roman" panose="02020603050405020304"/>
              </a:rPr>
              <a:t>, &amp; T.S. </a:t>
            </a:r>
            <a:r>
              <a:rPr lang="en-US" sz="2000" dirty="0" err="1">
                <a:ea typeface="Calibri" panose="020F0502020204030204"/>
                <a:cs typeface="Times New Roman" panose="02020603050405020304"/>
              </a:rPr>
              <a:t>Mokgwathi</a:t>
            </a:r>
            <a:r>
              <a:rPr lang="en-US" sz="2000" dirty="0">
                <a:ea typeface="Calibri" panose="020F0502020204030204"/>
                <a:cs typeface="Times New Roman" panose="02020603050405020304"/>
              </a:rPr>
              <a:t> </a:t>
            </a:r>
            <a:r>
              <a:rPr lang="en-GB" sz="2000" dirty="0">
                <a:ea typeface="Calibri" panose="020F0502020204030204"/>
                <a:cs typeface="Times New Roman" panose="02020603050405020304"/>
              </a:rPr>
              <a:t/>
            </a:r>
            <a:br>
              <a:rPr lang="en-GB" sz="2000" dirty="0">
                <a:ea typeface="Calibri" panose="020F0502020204030204"/>
                <a:cs typeface="Times New Roman" panose="02020603050405020304"/>
              </a:rPr>
            </a:br>
            <a:r>
              <a:rPr lang="en-US" sz="2000" b="1" dirty="0">
                <a:ea typeface="Calibri" panose="020F0502020204030204"/>
                <a:cs typeface="Times New Roman" panose="02020603050405020304"/>
              </a:rPr>
              <a:t>Email address: </a:t>
            </a:r>
            <a:r>
              <a:rPr lang="en-US" sz="2000" b="1" u="sng" dirty="0">
                <a:solidFill>
                  <a:srgbClr val="0000FF"/>
                </a:solidFill>
                <a:ea typeface="Calibri" panose="020F0502020204030204"/>
                <a:cs typeface="Times New Roman" panose="02020603050405020304"/>
                <a:hlinkClick r:id="rId2"/>
              </a:rPr>
              <a:t>otlhomileb@biust.ac.bw</a:t>
            </a:r>
            <a:r>
              <a:rPr lang="en-US" sz="2000" b="1" dirty="0">
                <a:ea typeface="Calibri" panose="020F0502020204030204"/>
                <a:cs typeface="Times New Roman" panose="02020603050405020304"/>
              </a:rPr>
              <a:t> &amp; </a:t>
            </a:r>
            <a:r>
              <a:rPr lang="en-US" sz="2000" b="1" u="sng" dirty="0" smtClean="0">
                <a:solidFill>
                  <a:srgbClr val="0000FF"/>
                </a:solidFill>
                <a:ea typeface="Calibri" panose="020F0502020204030204"/>
                <a:cs typeface="Times New Roman" panose="02020603050405020304"/>
                <a:hlinkClick r:id="rId3"/>
              </a:rPr>
              <a:t>mokgwathit@biust.ac.bw</a:t>
            </a:r>
            <a:r>
              <a:rPr lang="en-US" sz="2000" b="1" u="sng" dirty="0" smtClean="0">
                <a:solidFill>
                  <a:srgbClr val="0000FF"/>
                </a:solidFill>
                <a:ea typeface="Calibri" panose="020F0502020204030204"/>
                <a:cs typeface="Times New Roman" panose="02020603050405020304"/>
              </a:rPr>
              <a:t/>
            </a:r>
            <a:br>
              <a:rPr lang="en-US" sz="2000" b="1" u="sng" dirty="0" smtClean="0">
                <a:solidFill>
                  <a:srgbClr val="0000FF"/>
                </a:solidFill>
                <a:ea typeface="Calibri" panose="020F0502020204030204"/>
                <a:cs typeface="Times New Roman" panose="02020603050405020304"/>
              </a:rPr>
            </a:br>
            <a:r>
              <a:rPr lang="en-US" sz="2000" dirty="0">
                <a:solidFill>
                  <a:prstClr val="black"/>
                </a:solidFill>
                <a:ea typeface="Calibri" panose="020F0502020204030204"/>
                <a:cs typeface="Times New Roman" panose="02020603050405020304"/>
              </a:rPr>
              <a:t>Department of Academic Literacy for Social Sciences</a:t>
            </a:r>
            <a:r>
              <a:rPr lang="en-GB" sz="2000" dirty="0">
                <a:solidFill>
                  <a:prstClr val="black"/>
                </a:solidFill>
                <a:ea typeface="Calibri" panose="020F0502020204030204"/>
                <a:cs typeface="Times New Roman" panose="02020603050405020304"/>
              </a:rPr>
              <a:t/>
            </a:r>
            <a:br>
              <a:rPr lang="en-GB" sz="2000" dirty="0">
                <a:solidFill>
                  <a:prstClr val="black"/>
                </a:solidFill>
                <a:ea typeface="Calibri" panose="020F0502020204030204"/>
                <a:cs typeface="Times New Roman" panose="02020603050405020304"/>
              </a:rPr>
            </a:br>
            <a:r>
              <a:rPr lang="en-US" sz="2000" dirty="0">
                <a:solidFill>
                  <a:prstClr val="black"/>
                </a:solidFill>
                <a:ea typeface="Calibri" panose="020F0502020204030204"/>
                <a:cs typeface="Times New Roman" panose="02020603050405020304"/>
              </a:rPr>
              <a:t>Botswana International University of Science and Technology, </a:t>
            </a:r>
            <a:r>
              <a:rPr lang="en-US" sz="2000" dirty="0" err="1">
                <a:solidFill>
                  <a:prstClr val="black"/>
                </a:solidFill>
                <a:ea typeface="Calibri" panose="020F0502020204030204"/>
                <a:cs typeface="Times New Roman" panose="02020603050405020304"/>
              </a:rPr>
              <a:t>Palapye</a:t>
            </a:r>
            <a:r>
              <a:rPr lang="en-US" sz="2000" dirty="0">
                <a:solidFill>
                  <a:prstClr val="black"/>
                </a:solidFill>
                <a:ea typeface="Calibri" panose="020F0502020204030204"/>
                <a:cs typeface="Times New Roman" panose="02020603050405020304"/>
              </a:rPr>
              <a:t>, Botswana</a:t>
            </a:r>
            <a:endParaRPr lang="en-GB" sz="20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78507"/>
            <a:ext cx="1800200" cy="1450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6256" y="0"/>
            <a:ext cx="1256928"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91880" y="5661248"/>
            <a:ext cx="2808312"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16632"/>
            <a:ext cx="8417027" cy="6293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363272" cy="908720"/>
          </a:xfrm>
          <a:solidFill>
            <a:schemeClr val="accent6">
              <a:lumMod val="75000"/>
            </a:schemeClr>
          </a:solidFill>
        </p:spPr>
        <p:txBody>
          <a:bodyPr>
            <a:normAutofit/>
          </a:bodyPr>
          <a:lstStyle/>
          <a:p>
            <a:r>
              <a:rPr lang="en-GB" sz="3200" b="1" dirty="0" smtClean="0">
                <a:latin typeface="Times New Roman" pitchFamily="18" charset="0"/>
                <a:cs typeface="Times New Roman" pitchFamily="18" charset="0"/>
              </a:rPr>
              <a:t>Results </a:t>
            </a:r>
            <a:endParaRPr lang="en-GB" sz="3200" b="1" dirty="0">
              <a:latin typeface="Times New Roman" pitchFamily="18" charset="0"/>
              <a:cs typeface="Times New Roman" pitchFamily="18" charset="0"/>
            </a:endParaRPr>
          </a:p>
        </p:txBody>
      </p:sp>
      <p:sp>
        <p:nvSpPr>
          <p:cNvPr id="5" name="Rectangle 1"/>
          <p:cNvSpPr>
            <a:spLocks noChangeArrowheads="1"/>
          </p:cNvSpPr>
          <p:nvPr/>
        </p:nvSpPr>
        <p:spPr bwMode="auto">
          <a:xfrm>
            <a:off x="683568" y="472901"/>
            <a:ext cx="10752782" cy="326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pPr>
            <a:endParaRPr kumimoji="0" lang="en-GB"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GB"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p:txBody>
          <a:bodyPr>
            <a:normAutofit/>
          </a:bodyPr>
          <a:lstStyle/>
          <a:p>
            <a:pPr marL="0" indent="0">
              <a:lnSpc>
                <a:spcPct val="115000"/>
              </a:lnSpc>
              <a:spcAft>
                <a:spcPts val="1000"/>
              </a:spcAft>
              <a:buNone/>
            </a:pPr>
            <a:endParaRPr lang="en-GB" sz="1400" b="1" dirty="0" smtClean="0">
              <a:ea typeface="Calibri" panose="020F0502020204030204"/>
              <a:cs typeface="Times New Roman" panose="02020603050405020304"/>
            </a:endParaRPr>
          </a:p>
          <a:p>
            <a:pPr marL="0" indent="0">
              <a:lnSpc>
                <a:spcPct val="115000"/>
              </a:lnSpc>
              <a:spcAft>
                <a:spcPts val="1000"/>
              </a:spcAft>
              <a:buNone/>
            </a:pPr>
            <a:endParaRPr lang="en-GB" sz="1400" b="1" dirty="0" smtClean="0">
              <a:ea typeface="Calibri" panose="020F0502020204030204"/>
              <a:cs typeface="Times New Roman" panose="02020603050405020304"/>
            </a:endParaRPr>
          </a:p>
          <a:p>
            <a:pPr marL="0" indent="0">
              <a:lnSpc>
                <a:spcPct val="115000"/>
              </a:lnSpc>
              <a:spcAft>
                <a:spcPts val="1000"/>
              </a:spcAft>
              <a:buNone/>
            </a:pPr>
            <a:endParaRPr lang="en-GB" sz="2800" b="1" dirty="0">
              <a:ea typeface="Calibri" panose="020F0502020204030204"/>
              <a:cs typeface="Times New Roman" panose="02020603050405020304"/>
            </a:endParaRPr>
          </a:p>
          <a:p>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568952"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012" y="980728"/>
            <a:ext cx="8812988" cy="4896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6743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a:solidFill>
            <a:schemeClr val="accent6">
              <a:lumMod val="75000"/>
            </a:schemeClr>
          </a:solidFill>
        </p:spPr>
        <p:txBody>
          <a:bodyPr>
            <a:normAutofit/>
          </a:bodyPr>
          <a:lstStyle/>
          <a:p>
            <a:r>
              <a:rPr lang="en-ZA" sz="3200" b="1" dirty="0" smtClean="0">
                <a:latin typeface="Times New Roman" pitchFamily="18" charset="0"/>
                <a:cs typeface="Times New Roman" pitchFamily="18" charset="0"/>
              </a:rPr>
              <a:t>Results</a:t>
            </a:r>
            <a:r>
              <a:rPr lang="en-ZA" sz="3200" b="1" dirty="0" smtClean="0"/>
              <a:t>…</a:t>
            </a:r>
            <a:endParaRPr lang="en-ZA" sz="3200" b="1" dirty="0"/>
          </a:p>
        </p:txBody>
      </p:sp>
      <p:sp>
        <p:nvSpPr>
          <p:cNvPr id="3" name="Content Placeholder 2"/>
          <p:cNvSpPr>
            <a:spLocks noGrp="1"/>
          </p:cNvSpPr>
          <p:nvPr>
            <p:ph idx="1"/>
          </p:nvPr>
        </p:nvSpPr>
        <p:spPr/>
        <p:txBody>
          <a:bodyPr/>
          <a:lstStyle/>
          <a:p>
            <a:r>
              <a:rPr lang="en-ZA" sz="2800" b="1" dirty="0" smtClean="0">
                <a:latin typeface="Times New Roman" pitchFamily="18" charset="0"/>
                <a:cs typeface="Times New Roman" pitchFamily="18" charset="0"/>
              </a:rPr>
              <a:t>Task 1</a:t>
            </a:r>
            <a:r>
              <a:rPr lang="en-ZA" sz="2800" dirty="0" smtClean="0">
                <a:latin typeface="Times New Roman" pitchFamily="18" charset="0"/>
                <a:cs typeface="Times New Roman" pitchFamily="18" charset="0"/>
              </a:rPr>
              <a:t>: There was demonstration of prior knowledge</a:t>
            </a:r>
          </a:p>
          <a:p>
            <a:r>
              <a:rPr lang="en-ZA" sz="2800" dirty="0" smtClean="0">
                <a:latin typeface="Times New Roman" pitchFamily="18" charset="0"/>
                <a:cs typeface="Times New Roman" pitchFamily="18" charset="0"/>
              </a:rPr>
              <a:t>Significant improvement in </a:t>
            </a:r>
            <a:r>
              <a:rPr lang="en-ZA" sz="2800" b="1" dirty="0" smtClean="0">
                <a:latin typeface="Times New Roman" pitchFamily="18" charset="0"/>
                <a:cs typeface="Times New Roman" pitchFamily="18" charset="0"/>
              </a:rPr>
              <a:t>Task 2</a:t>
            </a:r>
          </a:p>
          <a:p>
            <a:r>
              <a:rPr lang="en-ZA" sz="2800" dirty="0" smtClean="0">
                <a:latin typeface="Times New Roman" pitchFamily="18" charset="0"/>
                <a:cs typeface="Times New Roman" pitchFamily="18" charset="0"/>
              </a:rPr>
              <a:t>Lowest mark in Task 1 was 22%, but for Task 2 it was 54%</a:t>
            </a:r>
          </a:p>
          <a:p>
            <a:r>
              <a:rPr lang="en-ZA" sz="2800" dirty="0" smtClean="0">
                <a:latin typeface="Times New Roman" pitchFamily="18" charset="0"/>
                <a:cs typeface="Times New Roman" pitchFamily="18" charset="0"/>
              </a:rPr>
              <a:t>Highest mark for Task 1 was 94%, but for Task 2 it was 100%.</a:t>
            </a:r>
          </a:p>
          <a:p>
            <a:endParaRPr lang="en-ZA" dirty="0" smtClean="0"/>
          </a:p>
          <a:p>
            <a:endParaRPr lang="en-Z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a:solidFill>
            <a:schemeClr val="accent6">
              <a:lumMod val="75000"/>
            </a:schemeClr>
          </a:solidFill>
        </p:spPr>
        <p:txBody>
          <a:bodyPr>
            <a:normAutofit/>
          </a:bodyPr>
          <a:lstStyle/>
          <a:p>
            <a:r>
              <a:rPr lang="en-ZA" sz="3200" b="1" dirty="0" smtClean="0">
                <a:latin typeface="Times New Roman" pitchFamily="18" charset="0"/>
                <a:cs typeface="Times New Roman" pitchFamily="18" charset="0"/>
              </a:rPr>
              <a:t>Results …</a:t>
            </a:r>
            <a:endParaRPr lang="en-ZA"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96752"/>
            <a:ext cx="8229600" cy="4929411"/>
          </a:xfrm>
        </p:spPr>
        <p:txBody>
          <a:bodyPr>
            <a:normAutofit/>
          </a:bodyPr>
          <a:lstStyle/>
          <a:p>
            <a:r>
              <a:rPr lang="en-ZA" sz="2800" b="1" dirty="0" smtClean="0">
                <a:latin typeface="Times New Roman" pitchFamily="18" charset="0"/>
                <a:cs typeface="Times New Roman" pitchFamily="18" charset="0"/>
              </a:rPr>
              <a:t>RQ 1</a:t>
            </a:r>
            <a:r>
              <a:rPr lang="en-ZA" sz="2800" dirty="0" smtClean="0">
                <a:latin typeface="Times New Roman" pitchFamily="18" charset="0"/>
                <a:cs typeface="Times New Roman" pitchFamily="18" charset="0"/>
              </a:rPr>
              <a:t>: Is DA effective in assessing comprehension skills of academically-challenged students?</a:t>
            </a:r>
          </a:p>
          <a:p>
            <a:pPr marL="0" indent="0">
              <a:buNone/>
            </a:pPr>
            <a:r>
              <a:rPr lang="en-ZA" sz="2800" dirty="0" smtClean="0">
                <a:latin typeface="Times New Roman" pitchFamily="18" charset="0"/>
                <a:cs typeface="Times New Roman" pitchFamily="18" charset="0"/>
              </a:rPr>
              <a:t>YES, as demonstrated by results </a:t>
            </a:r>
            <a:endParaRPr lang="en-ZA" sz="2800" dirty="0" smtClean="0">
              <a:latin typeface="Times New Roman" pitchFamily="18" charset="0"/>
              <a:cs typeface="Times New Roman" pitchFamily="18" charset="0"/>
            </a:endParaRPr>
          </a:p>
          <a:p>
            <a:pPr marL="0" indent="0">
              <a:buNone/>
            </a:pPr>
            <a:endParaRPr lang="en-ZA" sz="2800" dirty="0" smtClean="0">
              <a:latin typeface="Times New Roman" pitchFamily="18" charset="0"/>
              <a:cs typeface="Times New Roman" pitchFamily="18" charset="0"/>
            </a:endParaRPr>
          </a:p>
          <a:p>
            <a:r>
              <a:rPr lang="en-ZA" sz="2800" b="1" dirty="0" smtClean="0">
                <a:latin typeface="Times New Roman" pitchFamily="18" charset="0"/>
                <a:cs typeface="Times New Roman" pitchFamily="18" charset="0"/>
              </a:rPr>
              <a:t>RQ 2: </a:t>
            </a:r>
            <a:r>
              <a:rPr lang="en-ZA" sz="2800" dirty="0" smtClean="0">
                <a:latin typeface="Times New Roman" pitchFamily="18" charset="0"/>
                <a:cs typeface="Times New Roman" pitchFamily="18" charset="0"/>
              </a:rPr>
              <a:t>IS DA effective in assessing prior knowledge of academically-challenged students?</a:t>
            </a:r>
          </a:p>
          <a:p>
            <a:pPr marL="0" indent="0">
              <a:buNone/>
            </a:pPr>
            <a:r>
              <a:rPr lang="en-ZA" sz="2800" dirty="0" smtClean="0">
                <a:latin typeface="Times New Roman" pitchFamily="18" charset="0"/>
                <a:cs typeface="Times New Roman" pitchFamily="18" charset="0"/>
              </a:rPr>
              <a:t>Yes , results show that.</a:t>
            </a:r>
            <a:endParaRPr lang="en-Z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accent6">
              <a:lumMod val="75000"/>
            </a:schemeClr>
          </a:solidFill>
        </p:spPr>
        <p:txBody>
          <a:bodyPr>
            <a:normAutofit/>
          </a:bodyPr>
          <a:lstStyle/>
          <a:p>
            <a:r>
              <a:rPr lang="en-ZA" sz="3200" b="1" dirty="0" smtClean="0">
                <a:latin typeface="Times New Roman" pitchFamily="18" charset="0"/>
                <a:cs typeface="Times New Roman" pitchFamily="18" charset="0"/>
              </a:rPr>
              <a:t>How we motivated students</a:t>
            </a:r>
            <a:endParaRPr lang="en-ZA"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ZA" dirty="0" smtClean="0">
                <a:latin typeface="Times New Roman" pitchFamily="18" charset="0"/>
                <a:cs typeface="Times New Roman" pitchFamily="18" charset="0"/>
              </a:rPr>
              <a:t>Individual attention</a:t>
            </a:r>
          </a:p>
          <a:p>
            <a:r>
              <a:rPr lang="en-ZA" dirty="0" smtClean="0">
                <a:latin typeface="Times New Roman" pitchFamily="18" charset="0"/>
                <a:cs typeface="Times New Roman" pitchFamily="18" charset="0"/>
              </a:rPr>
              <a:t>Giving each student a chance to contribute in the learning process</a:t>
            </a:r>
          </a:p>
          <a:p>
            <a:r>
              <a:rPr lang="en-ZA" dirty="0" smtClean="0">
                <a:latin typeface="Times New Roman" pitchFamily="18" charset="0"/>
                <a:cs typeface="Times New Roman" pitchFamily="18" charset="0"/>
              </a:rPr>
              <a:t>Annual essay-writing competition</a:t>
            </a:r>
          </a:p>
          <a:p>
            <a:r>
              <a:rPr lang="en-ZA" dirty="0" smtClean="0">
                <a:latin typeface="Times New Roman" pitchFamily="18" charset="0"/>
                <a:cs typeface="Times New Roman" pitchFamily="18" charset="0"/>
              </a:rPr>
              <a:t>Soliciting prizes for the competition from local businesses in </a:t>
            </a:r>
            <a:r>
              <a:rPr lang="en-ZA" dirty="0" err="1" smtClean="0">
                <a:latin typeface="Times New Roman" pitchFamily="18" charset="0"/>
                <a:cs typeface="Times New Roman" pitchFamily="18" charset="0"/>
              </a:rPr>
              <a:t>Palapye</a:t>
            </a:r>
            <a:endParaRPr lang="en-ZA" dirty="0" smtClean="0">
              <a:latin typeface="Times New Roman" pitchFamily="18" charset="0"/>
              <a:cs typeface="Times New Roman" pitchFamily="18" charset="0"/>
            </a:endParaRPr>
          </a:p>
          <a:p>
            <a:r>
              <a:rPr lang="en-ZA" dirty="0" smtClean="0">
                <a:latin typeface="Times New Roman" pitchFamily="18" charset="0"/>
                <a:cs typeface="Times New Roman" pitchFamily="18" charset="0"/>
              </a:rPr>
              <a:t>Our University also sponsors the competition by donating its merchandise</a:t>
            </a:r>
          </a:p>
          <a:p>
            <a:r>
              <a:rPr lang="en-ZA" dirty="0">
                <a:latin typeface="Times New Roman" pitchFamily="18" charset="0"/>
                <a:cs typeface="Times New Roman" pitchFamily="18" charset="0"/>
              </a:rPr>
              <a:t>Prizes awarded at assembly or during </a:t>
            </a:r>
            <a:r>
              <a:rPr lang="en-ZA" dirty="0" smtClean="0">
                <a:latin typeface="Times New Roman" pitchFamily="18" charset="0"/>
                <a:cs typeface="Times New Roman" pitchFamily="18" charset="0"/>
              </a:rPr>
              <a:t>prize-giving </a:t>
            </a:r>
            <a:r>
              <a:rPr lang="en-ZA" dirty="0">
                <a:latin typeface="Times New Roman" pitchFamily="18" charset="0"/>
                <a:cs typeface="Times New Roman" pitchFamily="18" charset="0"/>
              </a:rPr>
              <a:t>ceremony</a:t>
            </a:r>
            <a:endParaRPr lang="en-ZA" dirty="0" smtClean="0">
              <a:latin typeface="Times New Roman" pitchFamily="18" charset="0"/>
              <a:cs typeface="Times New Roman" pitchFamily="18" charset="0"/>
            </a:endParaRPr>
          </a:p>
          <a:p>
            <a:pPr marL="0" indent="0">
              <a:buNone/>
            </a:pPr>
            <a:r>
              <a:rPr lang="en-ZA" dirty="0" smtClean="0"/>
              <a:t> </a:t>
            </a:r>
            <a:endParaRPr lang="en-Z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a:solidFill>
            <a:schemeClr val="accent6">
              <a:lumMod val="75000"/>
            </a:schemeClr>
          </a:solidFill>
        </p:spPr>
        <p:txBody>
          <a:bodyPr>
            <a:normAutofit/>
          </a:bodyPr>
          <a:lstStyle/>
          <a:p>
            <a:r>
              <a:rPr lang="en-ZA" sz="3200" b="1" dirty="0" smtClean="0">
                <a:latin typeface="Times New Roman" pitchFamily="18" charset="0"/>
                <a:cs typeface="Times New Roman" pitchFamily="18" charset="0"/>
              </a:rPr>
              <a:t>Benefits</a:t>
            </a:r>
            <a:endParaRPr lang="en-ZA"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ZA" sz="2800" dirty="0" smtClean="0">
                <a:latin typeface="Times New Roman" pitchFamily="18" charset="0"/>
                <a:cs typeface="Times New Roman" pitchFamily="18" charset="0"/>
              </a:rPr>
              <a:t>School happy with the project –provides remedial for students</a:t>
            </a:r>
          </a:p>
          <a:p>
            <a:r>
              <a:rPr lang="en-ZA" sz="2800" dirty="0" smtClean="0">
                <a:latin typeface="Times New Roman" pitchFamily="18" charset="0"/>
                <a:cs typeface="Times New Roman" pitchFamily="18" charset="0"/>
              </a:rPr>
              <a:t>Management noticed marked improvement in student performance concerning the subject (E L &amp; L)</a:t>
            </a:r>
          </a:p>
          <a:p>
            <a:r>
              <a:rPr lang="en-ZA" sz="2800" dirty="0" smtClean="0">
                <a:latin typeface="Times New Roman" pitchFamily="18" charset="0"/>
                <a:cs typeface="Times New Roman" pitchFamily="18" charset="0"/>
              </a:rPr>
              <a:t>Both School management &amp; students request for more than one essay writing competition each </a:t>
            </a:r>
            <a:r>
              <a:rPr lang="en-ZA" sz="2800" dirty="0" smtClean="0"/>
              <a:t>year.</a:t>
            </a:r>
          </a:p>
          <a:p>
            <a:endParaRPr lang="en-Z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a:solidFill>
            <a:schemeClr val="accent6">
              <a:lumMod val="75000"/>
            </a:schemeClr>
          </a:solidFill>
        </p:spPr>
        <p:txBody>
          <a:bodyPr/>
          <a:lstStyle/>
          <a:p>
            <a:r>
              <a:rPr lang="en-ZA" b="1" dirty="0" smtClean="0"/>
              <a:t>Benefits…</a:t>
            </a:r>
            <a:endParaRPr lang="en-ZA" b="1" dirty="0"/>
          </a:p>
        </p:txBody>
      </p:sp>
      <p:sp>
        <p:nvSpPr>
          <p:cNvPr id="3" name="Content Placeholder 2"/>
          <p:cNvSpPr>
            <a:spLocks noGrp="1"/>
          </p:cNvSpPr>
          <p:nvPr>
            <p:ph idx="1"/>
          </p:nvPr>
        </p:nvSpPr>
        <p:spPr/>
        <p:txBody>
          <a:bodyPr>
            <a:normAutofit/>
          </a:bodyPr>
          <a:lstStyle/>
          <a:p>
            <a:r>
              <a:rPr lang="en-ZA" sz="2800" dirty="0" smtClean="0">
                <a:latin typeface="Times New Roman" pitchFamily="18" charset="0"/>
                <a:cs typeface="Times New Roman" pitchFamily="18" charset="0"/>
              </a:rPr>
              <a:t>Demonstration that students' understanding &amp; writing skills have improved</a:t>
            </a:r>
          </a:p>
          <a:p>
            <a:r>
              <a:rPr lang="en-ZA" sz="2800" dirty="0" smtClean="0">
                <a:latin typeface="Times New Roman" pitchFamily="18" charset="0"/>
                <a:cs typeface="Times New Roman" pitchFamily="18" charset="0"/>
              </a:rPr>
              <a:t>Students' confidence &amp; attitude has been boosted. Shown by the way students participate in class discussion and how they respond to questions.</a:t>
            </a:r>
          </a:p>
          <a:p>
            <a:r>
              <a:rPr lang="en-ZA" sz="2800" dirty="0" smtClean="0">
                <a:latin typeface="Times New Roman" pitchFamily="18" charset="0"/>
                <a:cs typeface="Times New Roman" pitchFamily="18" charset="0"/>
              </a:rPr>
              <a:t>Some students not in the RAWL make request to join.</a:t>
            </a:r>
          </a:p>
          <a:p>
            <a:r>
              <a:rPr lang="en-ZA" sz="2800" dirty="0" smtClean="0">
                <a:latin typeface="Times New Roman" pitchFamily="18" charset="0"/>
                <a:cs typeface="Times New Roman" pitchFamily="18" charset="0"/>
              </a:rPr>
              <a:t>School management requested that we share with them essays written by some of the students in the RAWL</a:t>
            </a:r>
            <a:endParaRPr lang="en-ZA"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836712"/>
          </a:xfrm>
          <a:solidFill>
            <a:schemeClr val="accent6">
              <a:lumMod val="75000"/>
            </a:schemeClr>
          </a:solidFill>
        </p:spPr>
        <p:txBody>
          <a:bodyPr>
            <a:normAutofit/>
          </a:bodyPr>
          <a:lstStyle/>
          <a:p>
            <a:r>
              <a:rPr lang="en-ZA" sz="3200" b="1" dirty="0" smtClean="0">
                <a:latin typeface="Times New Roman" pitchFamily="18" charset="0"/>
                <a:cs typeface="Times New Roman" pitchFamily="18" charset="0"/>
              </a:rPr>
              <a:t>Challenges</a:t>
            </a:r>
            <a:endParaRPr lang="en-ZA"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67544" y="1052736"/>
            <a:ext cx="8219256" cy="5073427"/>
          </a:xfrm>
        </p:spPr>
        <p:txBody>
          <a:bodyPr/>
          <a:lstStyle/>
          <a:p>
            <a:r>
              <a:rPr lang="en-ZA" sz="2800" dirty="0" smtClean="0">
                <a:latin typeface="Times New Roman" pitchFamily="18" charset="0"/>
                <a:cs typeface="Times New Roman" pitchFamily="18" charset="0"/>
              </a:rPr>
              <a:t>Some students not present during </a:t>
            </a:r>
            <a:r>
              <a:rPr lang="en-ZA" sz="2800" dirty="0" err="1" smtClean="0">
                <a:latin typeface="Times New Roman" pitchFamily="18" charset="0"/>
                <a:cs typeface="Times New Roman" pitchFamily="18" charset="0"/>
              </a:rPr>
              <a:t>tasks’administration</a:t>
            </a:r>
            <a:r>
              <a:rPr lang="en-ZA" sz="2800" dirty="0" smtClean="0">
                <a:latin typeface="Times New Roman" pitchFamily="18" charset="0"/>
                <a:cs typeface="Times New Roman" pitchFamily="18" charset="0"/>
              </a:rPr>
              <a:t> (hence 33 students out of 40 in the RAWL)</a:t>
            </a:r>
          </a:p>
          <a:p>
            <a:r>
              <a:rPr lang="en-ZA" sz="2800" dirty="0" smtClean="0">
                <a:latin typeface="Times New Roman" pitchFamily="18" charset="0"/>
                <a:cs typeface="Times New Roman" pitchFamily="18" charset="0"/>
              </a:rPr>
              <a:t>RAWL conducted during study time, sometimes students are released for other school engagements</a:t>
            </a:r>
          </a:p>
          <a:p>
            <a:r>
              <a:rPr lang="en-ZA" sz="2800" dirty="0" smtClean="0">
                <a:latin typeface="Times New Roman" pitchFamily="18" charset="0"/>
                <a:cs typeface="Times New Roman" pitchFamily="18" charset="0"/>
              </a:rPr>
              <a:t>Students not forewarned about task administration hence some were absent</a:t>
            </a:r>
          </a:p>
          <a:p>
            <a:r>
              <a:rPr lang="en-GB" sz="2800" dirty="0">
                <a:latin typeface="Times New Roman" pitchFamily="18" charset="0"/>
                <a:cs typeface="Times New Roman" pitchFamily="18" charset="0"/>
              </a:rPr>
              <a:t>School catchment area also problematic</a:t>
            </a:r>
          </a:p>
          <a:p>
            <a:endParaRPr lang="en-Z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a:solidFill>
            <a:schemeClr val="accent6">
              <a:lumMod val="75000"/>
            </a:schemeClr>
          </a:solidFill>
        </p:spPr>
        <p:txBody>
          <a:bodyPr>
            <a:normAutofit fontScale="90000"/>
          </a:bodyPr>
          <a:lstStyle/>
          <a:p>
            <a:pPr lvl="0">
              <a:lnSpc>
                <a:spcPct val="115000"/>
              </a:lnSpc>
              <a:spcAft>
                <a:spcPts val="1000"/>
              </a:spcAft>
            </a:pPr>
            <a:r>
              <a:rPr lang="en-US" b="1" dirty="0" smtClean="0">
                <a:effectLst/>
                <a:latin typeface="Times New Roman" panose="02020603050405020304"/>
                <a:ea typeface="Calibri" panose="020F0502020204030204"/>
                <a:cs typeface="Times New Roman" panose="02020603050405020304"/>
              </a:rPr>
              <a:t/>
            </a:r>
            <a:br>
              <a:rPr lang="en-US" b="1" dirty="0" smtClean="0">
                <a:effectLst/>
                <a:latin typeface="Times New Roman" panose="02020603050405020304"/>
                <a:ea typeface="Calibri" panose="020F0502020204030204"/>
                <a:cs typeface="Times New Roman" panose="02020603050405020304"/>
              </a:rPr>
            </a:br>
            <a:r>
              <a:rPr lang="en-US" sz="3600" b="1" dirty="0" smtClean="0">
                <a:effectLst/>
                <a:latin typeface="Times New Roman" pitchFamily="18" charset="0"/>
                <a:ea typeface="Calibri" panose="020F0502020204030204"/>
                <a:cs typeface="Times New Roman" pitchFamily="18" charset="0"/>
              </a:rPr>
              <a:t>Conclusions</a:t>
            </a:r>
            <a:r>
              <a:rPr lang="en-GB" sz="3600" dirty="0">
                <a:latin typeface="Times New Roman" pitchFamily="18" charset="0"/>
                <a:ea typeface="Calibri" panose="020F0502020204030204"/>
                <a:cs typeface="Times New Roman" pitchFamily="18" charset="0"/>
              </a:rPr>
              <a:t/>
            </a:r>
            <a:br>
              <a:rPr lang="en-GB" sz="3600" dirty="0">
                <a:latin typeface="Times New Roman" pitchFamily="18" charset="0"/>
                <a:ea typeface="Calibri" panose="020F0502020204030204"/>
                <a:cs typeface="Times New Roman" pitchFamily="18" charset="0"/>
              </a:rPr>
            </a:b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323528" y="1196752"/>
            <a:ext cx="8363272" cy="4929411"/>
          </a:xfrm>
        </p:spPr>
        <p:txBody>
          <a:bodyPr>
            <a:normAutofit/>
          </a:bodyPr>
          <a:lstStyle/>
          <a:p>
            <a:r>
              <a:rPr lang="en-GB" sz="2800" dirty="0" smtClean="0">
                <a:latin typeface="Times New Roman" pitchFamily="18" charset="0"/>
                <a:cs typeface="Times New Roman" pitchFamily="18" charset="0"/>
              </a:rPr>
              <a:t>Teachers seem to test </a:t>
            </a:r>
            <a:r>
              <a:rPr lang="en-GB" sz="2800" dirty="0" smtClean="0">
                <a:latin typeface="Times New Roman" pitchFamily="18" charset="0"/>
                <a:cs typeface="Times New Roman" pitchFamily="18" charset="0"/>
              </a:rPr>
              <a:t>post-knowledge </a:t>
            </a:r>
            <a:r>
              <a:rPr lang="en-GB" sz="2800" dirty="0" smtClean="0">
                <a:latin typeface="Times New Roman" pitchFamily="18" charset="0"/>
                <a:cs typeface="Times New Roman" pitchFamily="18" charset="0"/>
              </a:rPr>
              <a:t>not prior knowledge (no DA) – e.g. monthly tests, end of term tests</a:t>
            </a:r>
          </a:p>
          <a:p>
            <a:r>
              <a:rPr lang="en-GB" sz="2800" dirty="0" smtClean="0">
                <a:latin typeface="Times New Roman" pitchFamily="18" charset="0"/>
                <a:cs typeface="Times New Roman" pitchFamily="18" charset="0"/>
              </a:rPr>
              <a:t>Teachers appear not to be aware of language problems their students have – e.g. spelling, reading, comprehension</a:t>
            </a:r>
          </a:p>
          <a:p>
            <a:r>
              <a:rPr lang="en-GB" sz="2800" dirty="0" smtClean="0">
                <a:latin typeface="Times New Roman" pitchFamily="18" charset="0"/>
                <a:cs typeface="Times New Roman" pitchFamily="18" charset="0"/>
              </a:rPr>
              <a:t>DA is effective in assessing prior knowledge in a language class</a:t>
            </a:r>
          </a:p>
          <a:p>
            <a:r>
              <a:rPr lang="en-GB" sz="2800" dirty="0" smtClean="0">
                <a:latin typeface="Times New Roman" pitchFamily="18" charset="0"/>
                <a:cs typeface="Times New Roman" pitchFamily="18" charset="0"/>
              </a:rPr>
              <a:t>DA is effective in identifying the strengths and weaknesses that learners have.</a:t>
            </a:r>
          </a:p>
          <a:p>
            <a:endParaRPr lang="en-GB"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692696"/>
          </a:xfrm>
          <a:solidFill>
            <a:schemeClr val="accent6">
              <a:lumMod val="75000"/>
            </a:schemeClr>
          </a:solidFill>
        </p:spPr>
        <p:txBody>
          <a:bodyPr>
            <a:normAutofit fontScale="90000"/>
          </a:bodyPr>
          <a:lstStyle/>
          <a:p>
            <a:pPr lvl="0">
              <a:lnSpc>
                <a:spcPct val="115000"/>
              </a:lnSpc>
              <a:spcAft>
                <a:spcPts val="1000"/>
              </a:spcAft>
            </a:pPr>
            <a:r>
              <a:rPr lang="en-US" b="1" dirty="0" smtClean="0">
                <a:ea typeface="Calibri" panose="020F0502020204030204"/>
                <a:cs typeface="Times New Roman" panose="02020603050405020304"/>
              </a:rPr>
              <a:t/>
            </a:r>
            <a:br>
              <a:rPr lang="en-US" b="1" dirty="0" smtClean="0">
                <a:ea typeface="Calibri" panose="020F0502020204030204"/>
                <a:cs typeface="Times New Roman" panose="02020603050405020304"/>
              </a:rPr>
            </a:br>
            <a:r>
              <a:rPr lang="en-US" sz="3600" b="1" dirty="0" smtClean="0">
                <a:ea typeface="Calibri" panose="020F0502020204030204"/>
                <a:cs typeface="Times New Roman" panose="02020603050405020304"/>
              </a:rPr>
              <a:t> </a:t>
            </a:r>
            <a:r>
              <a:rPr lang="en-US" sz="3600" b="1" dirty="0" smtClean="0">
                <a:latin typeface="Times New Roman" pitchFamily="18" charset="0"/>
                <a:ea typeface="Calibri" panose="020F0502020204030204"/>
                <a:cs typeface="Times New Roman" pitchFamily="18" charset="0"/>
              </a:rPr>
              <a:t>Introduction </a:t>
            </a:r>
            <a:r>
              <a:rPr lang="en-GB" dirty="0">
                <a:latin typeface="Times New Roman" pitchFamily="18" charset="0"/>
                <a:ea typeface="Calibri" panose="020F0502020204030204"/>
                <a:cs typeface="Times New Roman" pitchFamily="18" charset="0"/>
              </a:rPr>
              <a:t/>
            </a:r>
            <a:br>
              <a:rPr lang="en-GB" dirty="0">
                <a:latin typeface="Times New Roman" pitchFamily="18" charset="0"/>
                <a:ea typeface="Calibri" panose="020F0502020204030204"/>
                <a:cs typeface="Times New Roman" pitchFamily="18" charset="0"/>
              </a:rPr>
            </a:b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611560" y="836712"/>
            <a:ext cx="8075240" cy="5289451"/>
          </a:xfrm>
        </p:spPr>
        <p:txBody>
          <a:bodyPr>
            <a:normAutofit fontScale="85000" lnSpcReduction="20000"/>
          </a:bodyPr>
          <a:lstStyle/>
          <a:p>
            <a:r>
              <a:rPr lang="en-US" sz="2800" dirty="0" smtClean="0">
                <a:effectLst/>
                <a:latin typeface="Times New Roman" pitchFamily="18" charset="0"/>
                <a:ea typeface="Calibri" panose="020F0502020204030204"/>
                <a:cs typeface="Times New Roman" pitchFamily="18" charset="0"/>
              </a:rPr>
              <a:t>DA is an assessment technique which is designed to measure specific knowledge structures and processing skills in students </a:t>
            </a:r>
            <a:r>
              <a:rPr lang="en-GB" altLang="en-US" sz="2800" dirty="0" smtClean="0">
                <a:effectLst/>
                <a:latin typeface="Times New Roman" pitchFamily="18" charset="0"/>
                <a:ea typeface="Calibri" panose="020F0502020204030204"/>
                <a:cs typeface="Times New Roman" pitchFamily="18" charset="0"/>
              </a:rPr>
              <a:t>(</a:t>
            </a:r>
            <a:r>
              <a:rPr lang="en-US" sz="2800" dirty="0" smtClean="0">
                <a:effectLst/>
                <a:latin typeface="Times New Roman" pitchFamily="18" charset="0"/>
                <a:ea typeface="Calibri" panose="020F0502020204030204"/>
                <a:cs typeface="Times New Roman" pitchFamily="18" charset="0"/>
              </a:rPr>
              <a:t> Leighton &amp; Gierl</a:t>
            </a:r>
            <a:r>
              <a:rPr lang="en-GB" altLang="en-US" sz="2800" dirty="0" smtClean="0">
                <a:effectLst/>
                <a:latin typeface="Times New Roman" pitchFamily="18" charset="0"/>
                <a:ea typeface="Calibri" panose="020F0502020204030204"/>
                <a:cs typeface="Times New Roman" pitchFamily="18" charset="0"/>
              </a:rPr>
              <a:t>,</a:t>
            </a:r>
            <a:r>
              <a:rPr lang="en-US" sz="2800" dirty="0" smtClean="0">
                <a:effectLst/>
                <a:latin typeface="Times New Roman" pitchFamily="18" charset="0"/>
                <a:ea typeface="Calibri" panose="020F0502020204030204"/>
                <a:cs typeface="Times New Roman" pitchFamily="18" charset="0"/>
              </a:rPr>
              <a:t> 2007).</a:t>
            </a:r>
          </a:p>
          <a:p>
            <a:r>
              <a:rPr lang="en-US" sz="2800" dirty="0" smtClean="0">
                <a:latin typeface="Times New Roman" pitchFamily="18" charset="0"/>
                <a:ea typeface="Calibri" panose="020F0502020204030204"/>
                <a:cs typeface="Times New Roman" pitchFamily="18" charset="0"/>
              </a:rPr>
              <a:t>DA:-</a:t>
            </a:r>
          </a:p>
          <a:p>
            <a:pPr>
              <a:buFont typeface="Wingdings" panose="05000000000000000000" pitchFamily="2" charset="2"/>
              <a:buChar char="Ø"/>
            </a:pPr>
            <a:r>
              <a:rPr lang="en-US" sz="2800" dirty="0" smtClean="0">
                <a:latin typeface="Times New Roman" pitchFamily="18" charset="0"/>
                <a:ea typeface="Calibri" panose="020F0502020204030204"/>
                <a:cs typeface="Times New Roman" pitchFamily="18" charset="0"/>
              </a:rPr>
              <a:t>helps </a:t>
            </a:r>
            <a:r>
              <a:rPr lang="en-US" sz="2800" dirty="0">
                <a:latin typeface="Times New Roman" pitchFamily="18" charset="0"/>
                <a:ea typeface="Calibri" panose="020F0502020204030204"/>
                <a:cs typeface="Times New Roman" pitchFamily="18" charset="0"/>
              </a:rPr>
              <a:t>teachers to identify strengths &amp;</a:t>
            </a:r>
            <a:r>
              <a:rPr lang="en-US" sz="2800" dirty="0" smtClean="0">
                <a:latin typeface="Times New Roman" pitchFamily="18" charset="0"/>
                <a:ea typeface="Calibri" panose="020F0502020204030204"/>
                <a:cs typeface="Times New Roman" pitchFamily="18" charset="0"/>
              </a:rPr>
              <a:t> </a:t>
            </a:r>
            <a:r>
              <a:rPr lang="en-US" sz="2800" dirty="0">
                <a:latin typeface="Times New Roman" pitchFamily="18" charset="0"/>
                <a:ea typeface="Calibri" panose="020F0502020204030204"/>
                <a:cs typeface="Times New Roman" pitchFamily="18" charset="0"/>
              </a:rPr>
              <a:t>weaknesses of individual learners in the target area of learning </a:t>
            </a:r>
            <a:r>
              <a:rPr lang="en-US" sz="2800" dirty="0" smtClean="0">
                <a:latin typeface="Times New Roman" pitchFamily="18" charset="0"/>
                <a:ea typeface="Calibri" panose="020F0502020204030204"/>
                <a:cs typeface="Times New Roman" pitchFamily="18" charset="0"/>
              </a:rPr>
              <a:t>&amp; instruction</a:t>
            </a:r>
            <a:r>
              <a:rPr lang="en-US" sz="2800" dirty="0">
                <a:latin typeface="Times New Roman" pitchFamily="18" charset="0"/>
                <a:ea typeface="Calibri" panose="020F0502020204030204"/>
                <a:cs typeface="Times New Roman" pitchFamily="18" charset="0"/>
              </a:rPr>
              <a:t>. </a:t>
            </a:r>
            <a:endParaRPr lang="en-US" sz="2800" dirty="0" smtClean="0">
              <a:latin typeface="Times New Roman" pitchFamily="18" charset="0"/>
              <a:ea typeface="Calibri" panose="020F0502020204030204"/>
              <a:cs typeface="Times New Roman" pitchFamily="18" charset="0"/>
            </a:endParaRPr>
          </a:p>
          <a:p>
            <a:pPr>
              <a:buFont typeface="Wingdings" panose="05000000000000000000" pitchFamily="2" charset="2"/>
              <a:buChar char="Ø"/>
            </a:pPr>
            <a:r>
              <a:rPr lang="en-US" sz="2800" dirty="0" smtClean="0">
                <a:latin typeface="Times New Roman" pitchFamily="18" charset="0"/>
                <a:ea typeface="Calibri" panose="020F0502020204030204"/>
                <a:cs typeface="Times New Roman" pitchFamily="18" charset="0"/>
              </a:rPr>
              <a:t>offers </a:t>
            </a:r>
            <a:r>
              <a:rPr lang="en-US" sz="2800" dirty="0">
                <a:latin typeface="Times New Roman" pitchFamily="18" charset="0"/>
                <a:ea typeface="Calibri" panose="020F0502020204030204"/>
                <a:cs typeface="Times New Roman" pitchFamily="18" charset="0"/>
              </a:rPr>
              <a:t>more ‘fine-grained’ information about learners than an overall score. </a:t>
            </a:r>
          </a:p>
          <a:p>
            <a:pPr>
              <a:buFont typeface="Wingdings" panose="05000000000000000000" pitchFamily="2" charset="2"/>
              <a:buChar char="Ø"/>
            </a:pPr>
            <a:r>
              <a:rPr lang="en-US" sz="2800" dirty="0" smtClean="0">
                <a:latin typeface="Times New Roman" pitchFamily="18" charset="0"/>
                <a:ea typeface="Calibri" panose="020F0502020204030204"/>
                <a:cs typeface="Times New Roman" pitchFamily="18" charset="0"/>
              </a:rPr>
              <a:t>is </a:t>
            </a:r>
            <a:r>
              <a:rPr lang="en-US" sz="2800" dirty="0">
                <a:latin typeface="Times New Roman" pitchFamily="18" charset="0"/>
                <a:ea typeface="Calibri" panose="020F0502020204030204"/>
                <a:cs typeface="Times New Roman" pitchFamily="18" charset="0"/>
              </a:rPr>
              <a:t>structured in a way that allows a </a:t>
            </a:r>
            <a:r>
              <a:rPr lang="en-US" sz="2800" dirty="0" smtClean="0">
                <a:latin typeface="Times New Roman" pitchFamily="18" charset="0"/>
                <a:ea typeface="Calibri" panose="020F0502020204030204"/>
                <a:cs typeface="Times New Roman" pitchFamily="18" charset="0"/>
              </a:rPr>
              <a:t>teacher to </a:t>
            </a:r>
            <a:r>
              <a:rPr lang="en-US" sz="2800" dirty="0">
                <a:latin typeface="Times New Roman" pitchFamily="18" charset="0"/>
                <a:ea typeface="Calibri" panose="020F0502020204030204"/>
                <a:cs typeface="Times New Roman" pitchFamily="18" charset="0"/>
              </a:rPr>
              <a:t>access valuable information about </a:t>
            </a:r>
            <a:r>
              <a:rPr lang="en-US" sz="2800" dirty="0" smtClean="0">
                <a:latin typeface="Times New Roman" pitchFamily="18" charset="0"/>
                <a:ea typeface="Calibri" panose="020F0502020204030204"/>
                <a:cs typeface="Times New Roman" pitchFamily="18" charset="0"/>
              </a:rPr>
              <a:t>the learners’ </a:t>
            </a:r>
            <a:r>
              <a:rPr lang="en-US" sz="2800" dirty="0">
                <a:latin typeface="Times New Roman" pitchFamily="18" charset="0"/>
                <a:ea typeface="Calibri" panose="020F0502020204030204"/>
                <a:cs typeface="Times New Roman" pitchFamily="18" charset="0"/>
              </a:rPr>
              <a:t>current state of knowledge </a:t>
            </a:r>
            <a:r>
              <a:rPr lang="en-US" sz="2800" dirty="0" smtClean="0">
                <a:latin typeface="Times New Roman" pitchFamily="18" charset="0"/>
                <a:ea typeface="Calibri" panose="020F0502020204030204"/>
                <a:cs typeface="Times New Roman" pitchFamily="18" charset="0"/>
              </a:rPr>
              <a:t>&amp; skills. </a:t>
            </a:r>
          </a:p>
          <a:p>
            <a:r>
              <a:rPr lang="en-US" sz="2800" dirty="0" smtClean="0">
                <a:latin typeface="Times New Roman" pitchFamily="18" charset="0"/>
                <a:ea typeface="Calibri" panose="020F0502020204030204"/>
                <a:cs typeface="Times New Roman" pitchFamily="18" charset="0"/>
              </a:rPr>
              <a:t>The </a:t>
            </a:r>
            <a:r>
              <a:rPr lang="en-US" sz="2800" dirty="0">
                <a:latin typeface="Times New Roman" pitchFamily="18" charset="0"/>
                <a:ea typeface="Calibri" panose="020F0502020204030204"/>
                <a:cs typeface="Times New Roman" pitchFamily="18" charset="0"/>
              </a:rPr>
              <a:t>information can be used by the teachers </a:t>
            </a:r>
            <a:r>
              <a:rPr lang="en-US" sz="2800" dirty="0" smtClean="0">
                <a:latin typeface="Times New Roman" pitchFamily="18" charset="0"/>
                <a:ea typeface="Calibri" panose="020F0502020204030204"/>
                <a:cs typeface="Times New Roman" pitchFamily="18" charset="0"/>
              </a:rPr>
              <a:t>&amp; </a:t>
            </a:r>
            <a:r>
              <a:rPr lang="en-US" sz="2800" dirty="0">
                <a:latin typeface="Times New Roman" pitchFamily="18" charset="0"/>
                <a:ea typeface="Calibri" panose="020F0502020204030204"/>
                <a:cs typeface="Times New Roman" pitchFamily="18" charset="0"/>
              </a:rPr>
              <a:t>learners to come up with remedial strategies that </a:t>
            </a:r>
            <a:r>
              <a:rPr lang="en-US" sz="2800" dirty="0" smtClean="0">
                <a:latin typeface="Times New Roman" pitchFamily="18" charset="0"/>
                <a:ea typeface="Calibri" panose="020F0502020204030204"/>
                <a:cs typeface="Times New Roman" pitchFamily="18" charset="0"/>
              </a:rPr>
              <a:t>address the learners’ weaknesses ( </a:t>
            </a:r>
            <a:r>
              <a:rPr lang="en-US" sz="2800" dirty="0">
                <a:latin typeface="Times New Roman" pitchFamily="18" charset="0"/>
                <a:ea typeface="Calibri" panose="020F0502020204030204"/>
                <a:cs typeface="Times New Roman" pitchFamily="18" charset="0"/>
              </a:rPr>
              <a:t>Jones, 2005</a:t>
            </a:r>
            <a:r>
              <a:rPr lang="en-GB" altLang="en-US" sz="2800" dirty="0">
                <a:latin typeface="Times New Roman" pitchFamily="18" charset="0"/>
                <a:ea typeface="Calibri" panose="020F0502020204030204"/>
                <a:cs typeface="Times New Roman" pitchFamily="18" charset="0"/>
              </a:rPr>
              <a:t>)</a:t>
            </a:r>
            <a:endParaRPr lang="en-GB" sz="2800" dirty="0">
              <a:latin typeface="Times New Roman" pitchFamily="18" charset="0"/>
              <a:cs typeface="Times New Roman" pitchFamily="18" charset="0"/>
            </a:endParaRPr>
          </a:p>
          <a:p>
            <a:endParaRPr lang="en-US" sz="2800" dirty="0">
              <a:latin typeface="Times New Roman" panose="02020603050405020304"/>
              <a:ea typeface="Calibri" panose="020F0502020204030204"/>
            </a:endParaRPr>
          </a:p>
          <a:p>
            <a:endParaRPr lang="en-US" sz="3100" dirty="0" smtClean="0">
              <a:effectLst/>
              <a:latin typeface="Times New Roman" panose="02020603050405020304"/>
              <a:ea typeface="Calibri" panose="020F0502020204030204"/>
            </a:endParaRP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a:solidFill>
            <a:schemeClr val="accent6">
              <a:lumMod val="75000"/>
            </a:schemeClr>
          </a:solidFill>
        </p:spPr>
        <p:txBody>
          <a:bodyPr>
            <a:normAutofit fontScale="90000"/>
          </a:bodyPr>
          <a:lstStyle/>
          <a:p>
            <a:pPr lvl="0">
              <a:lnSpc>
                <a:spcPct val="115000"/>
              </a:lnSpc>
              <a:spcAft>
                <a:spcPts val="1000"/>
              </a:spcAft>
            </a:pPr>
            <a:r>
              <a:rPr lang="en-US" b="1" dirty="0" smtClean="0">
                <a:effectLst/>
                <a:latin typeface="Times New Roman" panose="02020603050405020304"/>
                <a:ea typeface="Calibri" panose="020F0502020204030204"/>
                <a:cs typeface="Times New Roman" panose="02020603050405020304"/>
              </a:rPr>
              <a:t/>
            </a:r>
            <a:br>
              <a:rPr lang="en-US" b="1" dirty="0" smtClean="0">
                <a:effectLst/>
                <a:latin typeface="Times New Roman" panose="02020603050405020304"/>
                <a:ea typeface="Calibri" panose="020F0502020204030204"/>
                <a:cs typeface="Times New Roman" panose="02020603050405020304"/>
              </a:rPr>
            </a:br>
            <a:r>
              <a:rPr lang="en-US" b="1" dirty="0" smtClean="0">
                <a:effectLst/>
                <a:latin typeface="Times New Roman" panose="02020603050405020304"/>
                <a:ea typeface="Calibri" panose="020F0502020204030204"/>
                <a:cs typeface="Times New Roman" panose="02020603050405020304"/>
              </a:rPr>
              <a:t>Recommendations </a:t>
            </a:r>
            <a:r>
              <a:rPr lang="en-GB" sz="4000" dirty="0">
                <a:ea typeface="Calibri" panose="020F0502020204030204"/>
                <a:cs typeface="Times New Roman" panose="02020603050405020304"/>
              </a:rPr>
              <a:t/>
            </a:r>
            <a:br>
              <a:rPr lang="en-GB" sz="4000" dirty="0">
                <a:ea typeface="Calibri" panose="020F0502020204030204"/>
                <a:cs typeface="Times New Roman" panose="02020603050405020304"/>
              </a:rPr>
            </a:br>
            <a:endParaRPr lang="en-GB" dirty="0"/>
          </a:p>
        </p:txBody>
      </p:sp>
      <p:sp>
        <p:nvSpPr>
          <p:cNvPr id="3" name="Content Placeholder 2"/>
          <p:cNvSpPr>
            <a:spLocks noGrp="1"/>
          </p:cNvSpPr>
          <p:nvPr>
            <p:ph idx="1"/>
          </p:nvPr>
        </p:nvSpPr>
        <p:spPr>
          <a:xfrm>
            <a:off x="395536" y="980728"/>
            <a:ext cx="8291264" cy="5616624"/>
          </a:xfrm>
        </p:spPr>
        <p:txBody>
          <a:bodyPr>
            <a:normAutofit lnSpcReduction="10000"/>
          </a:bodyPr>
          <a:lstStyle/>
          <a:p>
            <a:r>
              <a:rPr lang="en-GB" sz="3000" dirty="0" smtClean="0">
                <a:latin typeface="Times New Roman" pitchFamily="18" charset="0"/>
                <a:cs typeface="Times New Roman" pitchFamily="18" charset="0"/>
              </a:rPr>
              <a:t>The teachers should familiarise themselves with DA </a:t>
            </a:r>
          </a:p>
          <a:p>
            <a:r>
              <a:rPr lang="en-GB" sz="3000" dirty="0" smtClean="0">
                <a:latin typeface="Times New Roman" pitchFamily="18" charset="0"/>
                <a:cs typeface="Times New Roman" pitchFamily="18" charset="0"/>
              </a:rPr>
              <a:t>The teachers should be trained on DA</a:t>
            </a:r>
          </a:p>
          <a:p>
            <a:r>
              <a:rPr lang="en-GB" sz="3000" dirty="0" smtClean="0">
                <a:latin typeface="Times New Roman" pitchFamily="18" charset="0"/>
                <a:cs typeface="Times New Roman" pitchFamily="18" charset="0"/>
              </a:rPr>
              <a:t>Use DA to access valuable information about learners in a language class</a:t>
            </a:r>
          </a:p>
          <a:p>
            <a:r>
              <a:rPr lang="en-GB" sz="3000" dirty="0" smtClean="0">
                <a:latin typeface="Times New Roman" pitchFamily="18" charset="0"/>
                <a:cs typeface="Times New Roman" pitchFamily="18" charset="0"/>
              </a:rPr>
              <a:t>DA should be applied to classes of other subjects</a:t>
            </a:r>
          </a:p>
          <a:p>
            <a:r>
              <a:rPr lang="en-GB" sz="3000" dirty="0" smtClean="0">
                <a:latin typeface="Times New Roman" pitchFamily="18" charset="0"/>
                <a:cs typeface="Times New Roman" pitchFamily="18" charset="0"/>
              </a:rPr>
              <a:t>There is need for collaboration between content/ subject teachers and other experts in assessment </a:t>
            </a:r>
          </a:p>
          <a:p>
            <a:r>
              <a:rPr lang="en-GB" sz="3000" dirty="0" smtClean="0">
                <a:latin typeface="Times New Roman" pitchFamily="18" charset="0"/>
                <a:cs typeface="Times New Roman" pitchFamily="18" charset="0"/>
              </a:rPr>
              <a:t>Organise workshops and short trainings on current trends in </a:t>
            </a:r>
            <a:r>
              <a:rPr lang="en-GB" sz="3000" dirty="0" smtClean="0">
                <a:latin typeface="Times New Roman" pitchFamily="18" charset="0"/>
                <a:cs typeface="Times New Roman" pitchFamily="18" charset="0"/>
              </a:rPr>
              <a:t>Assessment</a:t>
            </a:r>
          </a:p>
          <a:p>
            <a:r>
              <a:rPr lang="en-GB" sz="3000" dirty="0" smtClean="0">
                <a:latin typeface="Times New Roman" pitchFamily="18" charset="0"/>
                <a:cs typeface="Times New Roman" pitchFamily="18" charset="0"/>
              </a:rPr>
              <a:t>RAWL should be rolled out to other schools</a:t>
            </a:r>
            <a:r>
              <a:rPr lang="en-GB" dirty="0" smtClean="0"/>
              <a:t> </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
            <a:ext cx="8229600" cy="671195"/>
          </a:xfrm>
          <a:solidFill>
            <a:schemeClr val="accent6">
              <a:lumMod val="75000"/>
            </a:schemeClr>
          </a:solidFill>
        </p:spPr>
        <p:txBody>
          <a:bodyPr>
            <a:normAutofit fontScale="90000"/>
          </a:bodyPr>
          <a:lstStyle/>
          <a:p>
            <a:r>
              <a:rPr lang="en-ZA" sz="3200" dirty="0" smtClean="0"/>
              <a:t/>
            </a:r>
            <a:br>
              <a:rPr lang="en-ZA" sz="3200" dirty="0" smtClean="0"/>
            </a:br>
            <a:r>
              <a:rPr lang="en-ZA" sz="3200" b="1" dirty="0" smtClean="0">
                <a:latin typeface="Times New Roman" pitchFamily="18" charset="0"/>
                <a:cs typeface="Times New Roman" pitchFamily="18" charset="0"/>
              </a:rPr>
              <a:t>Problem Statement</a:t>
            </a:r>
            <a:r>
              <a:rPr lang="en-ZA" dirty="0" smtClean="0">
                <a:latin typeface="Times New Roman" pitchFamily="18" charset="0"/>
                <a:cs typeface="Times New Roman" pitchFamily="18" charset="0"/>
              </a:rPr>
              <a:t/>
            </a:r>
            <a:br>
              <a:rPr lang="en-ZA" dirty="0" smtClean="0">
                <a:latin typeface="Times New Roman" pitchFamily="18" charset="0"/>
                <a:cs typeface="Times New Roman" pitchFamily="18" charset="0"/>
              </a:rPr>
            </a:br>
            <a:endParaRPr lang="en-ZA" dirty="0">
              <a:latin typeface="Times New Roman" pitchFamily="18" charset="0"/>
              <a:cs typeface="Times New Roman" pitchFamily="18" charset="0"/>
            </a:endParaRPr>
          </a:p>
        </p:txBody>
      </p:sp>
      <p:sp>
        <p:nvSpPr>
          <p:cNvPr id="3" name="Content Placeholder 2"/>
          <p:cNvSpPr>
            <a:spLocks noGrp="1"/>
          </p:cNvSpPr>
          <p:nvPr>
            <p:ph idx="1"/>
          </p:nvPr>
        </p:nvSpPr>
        <p:spPr>
          <a:xfrm>
            <a:off x="351790" y="645160"/>
            <a:ext cx="8583295" cy="6057900"/>
          </a:xfrm>
        </p:spPr>
        <p:txBody>
          <a:bodyPr>
            <a:normAutofit fontScale="75000" lnSpcReduction="20000"/>
          </a:bodyPr>
          <a:lstStyle/>
          <a:p>
            <a:pPr>
              <a:buFont typeface="Arial" panose="020B0604020202020204" pitchFamily="34" charset="0"/>
              <a:buChar char="•"/>
            </a:pPr>
            <a:r>
              <a:rPr lang="en-US" dirty="0">
                <a:latin typeface="Times New Roman" pitchFamily="18" charset="0"/>
                <a:ea typeface="Calibri" panose="020F0502020204030204"/>
                <a:cs typeface="Times New Roman" pitchFamily="18" charset="0"/>
              </a:rPr>
              <a:t>Current trends in assessment discriminate among learners by putting them on a continuous </a:t>
            </a:r>
            <a:r>
              <a:rPr lang="en-US" dirty="0" err="1">
                <a:latin typeface="Times New Roman" pitchFamily="18" charset="0"/>
                <a:ea typeface="Calibri" panose="020F0502020204030204"/>
                <a:cs typeface="Times New Roman" pitchFamily="18" charset="0"/>
              </a:rPr>
              <a:t>uni</a:t>
            </a:r>
            <a:r>
              <a:rPr lang="en-US" dirty="0">
                <a:latin typeface="Times New Roman" pitchFamily="18" charset="0"/>
                <a:ea typeface="Calibri" panose="020F0502020204030204"/>
                <a:cs typeface="Times New Roman" pitchFamily="18" charset="0"/>
              </a:rPr>
              <a:t>-dimensional scale (Jang, 2008</a:t>
            </a:r>
            <a:r>
              <a:rPr lang="en-US" dirty="0" smtClean="0">
                <a:latin typeface="Times New Roman" pitchFamily="18" charset="0"/>
                <a:ea typeface="Calibri" panose="020F0502020204030204"/>
                <a:cs typeface="Times New Roman" pitchFamily="18" charset="0"/>
              </a:rPr>
              <a:t>).</a:t>
            </a:r>
          </a:p>
          <a:p>
            <a:pPr>
              <a:lnSpc>
                <a:spcPct val="115000"/>
              </a:lnSpc>
              <a:spcAft>
                <a:spcPts val="1000"/>
              </a:spcAft>
            </a:pPr>
            <a:r>
              <a:rPr lang="en-US" dirty="0">
                <a:latin typeface="Times New Roman" pitchFamily="18" charset="0"/>
                <a:ea typeface="Calibri" panose="020F0502020204030204"/>
                <a:cs typeface="Times New Roman" pitchFamily="18" charset="0"/>
              </a:rPr>
              <a:t>The researchers have observed that most of the assessment techniques used by the teachers a</a:t>
            </a:r>
            <a:r>
              <a:rPr lang="en-US" dirty="0" smtClean="0">
                <a:latin typeface="Times New Roman" pitchFamily="18" charset="0"/>
                <a:ea typeface="Calibri" panose="020F0502020204030204"/>
                <a:cs typeface="Times New Roman" pitchFamily="18" charset="0"/>
              </a:rPr>
              <a:t>t the school are </a:t>
            </a:r>
            <a:r>
              <a:rPr lang="en-US" dirty="0">
                <a:latin typeface="Times New Roman" pitchFamily="18" charset="0"/>
                <a:ea typeface="Calibri" panose="020F0502020204030204"/>
                <a:cs typeface="Times New Roman" pitchFamily="18" charset="0"/>
              </a:rPr>
              <a:t>usually more distant in context from learners’ prior knowledge and instruction. </a:t>
            </a:r>
          </a:p>
          <a:p>
            <a:pPr>
              <a:lnSpc>
                <a:spcPct val="115000"/>
              </a:lnSpc>
              <a:spcAft>
                <a:spcPts val="1000"/>
              </a:spcAft>
            </a:pPr>
            <a:r>
              <a:rPr lang="en-US" dirty="0" smtClean="0">
                <a:latin typeface="Times New Roman" pitchFamily="18" charset="0"/>
                <a:ea typeface="Calibri" panose="020F0502020204030204"/>
                <a:cs typeface="Times New Roman" pitchFamily="18" charset="0"/>
              </a:rPr>
              <a:t>They only </a:t>
            </a:r>
            <a:r>
              <a:rPr lang="en-US" dirty="0">
                <a:latin typeface="Times New Roman" pitchFamily="18" charset="0"/>
                <a:ea typeface="Calibri" panose="020F0502020204030204"/>
                <a:cs typeface="Times New Roman" pitchFamily="18" charset="0"/>
              </a:rPr>
              <a:t>report students’ total test scores (T-scores) which do not provide diagnostic information about </a:t>
            </a:r>
            <a:r>
              <a:rPr lang="en-US" dirty="0" smtClean="0">
                <a:latin typeface="Times New Roman" pitchFamily="18" charset="0"/>
                <a:ea typeface="Calibri" panose="020F0502020204030204"/>
                <a:cs typeface="Times New Roman" pitchFamily="18" charset="0"/>
              </a:rPr>
              <a:t>learners; hence the decision by the researchers to use DA in their study.</a:t>
            </a:r>
          </a:p>
          <a:p>
            <a:pPr>
              <a:lnSpc>
                <a:spcPct val="115000"/>
              </a:lnSpc>
              <a:spcAft>
                <a:spcPts val="1000"/>
              </a:spcAft>
            </a:pPr>
            <a:r>
              <a:rPr lang="en-US" dirty="0">
                <a:latin typeface="Times New Roman" pitchFamily="18" charset="0"/>
                <a:ea typeface="Calibri" panose="020F0502020204030204"/>
                <a:cs typeface="Times New Roman" pitchFamily="18" charset="0"/>
              </a:rPr>
              <a:t>According to Jang (2005) traditional assessment procedures:</a:t>
            </a:r>
          </a:p>
          <a:p>
            <a:pPr>
              <a:lnSpc>
                <a:spcPct val="115000"/>
              </a:lnSpc>
              <a:spcAft>
                <a:spcPts val="1000"/>
              </a:spcAft>
              <a:buFont typeface="Wingdings" panose="05000000000000000000" pitchFamily="2" charset="2"/>
              <a:buChar char="ü"/>
            </a:pPr>
            <a:r>
              <a:rPr lang="en-US" dirty="0">
                <a:latin typeface="Times New Roman" pitchFamily="18" charset="0"/>
                <a:ea typeface="Calibri" panose="020F0502020204030204"/>
                <a:cs typeface="Times New Roman" pitchFamily="18" charset="0"/>
              </a:rPr>
              <a:t>lack detailed diagnostic information about learners' strengths and weaknesses, and </a:t>
            </a:r>
          </a:p>
          <a:p>
            <a:pPr>
              <a:lnSpc>
                <a:spcPct val="115000"/>
              </a:lnSpc>
              <a:spcAft>
                <a:spcPts val="1000"/>
              </a:spcAft>
              <a:buFont typeface="Wingdings" panose="05000000000000000000" pitchFamily="2" charset="2"/>
              <a:buChar char="ü"/>
            </a:pPr>
            <a:r>
              <a:rPr lang="en-US" dirty="0">
                <a:latin typeface="Times New Roman" pitchFamily="18" charset="0"/>
                <a:ea typeface="Calibri" panose="020F0502020204030204"/>
                <a:cs typeface="Times New Roman" pitchFamily="18" charset="0"/>
              </a:rPr>
              <a:t>do not provide pedagogically meaningful information to guide remedial instruction.</a:t>
            </a:r>
            <a:endParaRPr lang="en-GB" dirty="0">
              <a:latin typeface="Times New Roman" pitchFamily="18" charset="0"/>
              <a:ea typeface="Calibri" panose="020F0502020204030204"/>
              <a:cs typeface="Times New Roman" pitchFamily="18" charset="0"/>
            </a:endParaRPr>
          </a:p>
          <a:p>
            <a:endParaRPr lang="en-US" dirty="0">
              <a:latin typeface="Times New Roman" panose="02020603050405020304"/>
              <a:ea typeface="Calibri" panose="020F0502020204030204"/>
            </a:endParaRPr>
          </a:p>
          <a:p>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a:solidFill>
            <a:schemeClr val="accent6">
              <a:lumMod val="75000"/>
            </a:schemeClr>
          </a:solidFill>
        </p:spPr>
        <p:txBody>
          <a:bodyPr>
            <a:normAutofit/>
          </a:bodyPr>
          <a:lstStyle/>
          <a:p>
            <a:r>
              <a:rPr lang="en-GB" sz="3200" b="1" dirty="0" smtClean="0">
                <a:latin typeface="Times New Roman" pitchFamily="18" charset="0"/>
                <a:cs typeface="Times New Roman" pitchFamily="18" charset="0"/>
              </a:rPr>
              <a:t>Theoretical </a:t>
            </a:r>
            <a:r>
              <a:rPr lang="en-GB" sz="3200" b="1" dirty="0" smtClean="0">
                <a:latin typeface="Times New Roman" pitchFamily="18" charset="0"/>
                <a:cs typeface="Times New Roman" pitchFamily="18" charset="0"/>
              </a:rPr>
              <a:t>Framework</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0" y="908720"/>
            <a:ext cx="9144000" cy="6192688"/>
          </a:xfrm>
        </p:spPr>
        <p:txBody>
          <a:bodyPr>
            <a:normAutofit fontScale="25000" lnSpcReduction="20000"/>
          </a:bodyPr>
          <a:lstStyle/>
          <a:p>
            <a:pPr>
              <a:lnSpc>
                <a:spcPct val="115000"/>
              </a:lnSpc>
              <a:spcAft>
                <a:spcPts val="1000"/>
              </a:spcAft>
            </a:pPr>
            <a:r>
              <a:rPr lang="en-US" sz="8600" dirty="0" smtClean="0">
                <a:effectLst/>
                <a:latin typeface="Times New Roman" panose="02020603050405020304" pitchFamily="18" charset="0"/>
                <a:ea typeface="Calibri" panose="020F0502020204030204"/>
                <a:cs typeface="Times New Roman" panose="02020603050405020304" pitchFamily="18" charset="0"/>
              </a:rPr>
              <a:t>The Personal Construct Theory (PCT) by George Kelly (</a:t>
            </a:r>
            <a:r>
              <a:rPr lang="en-US" sz="8600" dirty="0" err="1" smtClean="0">
                <a:effectLst/>
                <a:latin typeface="Times New Roman" panose="02020603050405020304" pitchFamily="18" charset="0"/>
                <a:ea typeface="Calibri" panose="020F0502020204030204"/>
                <a:cs typeface="Times New Roman" panose="02020603050405020304" pitchFamily="18" charset="0"/>
              </a:rPr>
              <a:t>Pervin</a:t>
            </a:r>
            <a:r>
              <a:rPr lang="en-US" sz="8600" dirty="0" smtClean="0">
                <a:effectLst/>
                <a:latin typeface="Times New Roman" panose="02020603050405020304" pitchFamily="18" charset="0"/>
                <a:ea typeface="Calibri" panose="020F0502020204030204"/>
                <a:cs typeface="Times New Roman" panose="02020603050405020304" pitchFamily="18" charset="0"/>
              </a:rPr>
              <a:t> &amp; John, 2002). </a:t>
            </a:r>
          </a:p>
          <a:p>
            <a:pPr>
              <a:lnSpc>
                <a:spcPct val="115000"/>
              </a:lnSpc>
              <a:spcAft>
                <a:spcPts val="1000"/>
              </a:spcAft>
            </a:pPr>
            <a:r>
              <a:rPr lang="en-US" sz="8600" dirty="0" smtClean="0">
                <a:effectLst/>
                <a:latin typeface="Times New Roman" panose="02020603050405020304" pitchFamily="18" charset="0"/>
                <a:ea typeface="Calibri" panose="020F0502020204030204"/>
                <a:cs typeface="Times New Roman" panose="02020603050405020304" pitchFamily="18" charset="0"/>
              </a:rPr>
              <a:t>PCT has been in existence for a long time, thoroughly revised and developed; it has also been effectively applied to many research fields. </a:t>
            </a:r>
          </a:p>
          <a:p>
            <a:pPr>
              <a:lnSpc>
                <a:spcPct val="115000"/>
              </a:lnSpc>
              <a:spcAft>
                <a:spcPts val="1000"/>
              </a:spcAft>
            </a:pPr>
            <a:r>
              <a:rPr lang="en-US" sz="8600" dirty="0" smtClean="0">
                <a:effectLst/>
                <a:latin typeface="Times New Roman" panose="02020603050405020304" pitchFamily="18" charset="0"/>
                <a:ea typeface="Calibri" panose="020F0502020204030204"/>
                <a:cs typeface="Times New Roman" panose="02020603050405020304" pitchFamily="18" charset="0"/>
              </a:rPr>
              <a:t>It uncovers tacit knowledge used by individuals. PCT posits that:-</a:t>
            </a:r>
          </a:p>
          <a:p>
            <a:pPr>
              <a:lnSpc>
                <a:spcPct val="115000"/>
              </a:lnSpc>
              <a:spcAft>
                <a:spcPts val="1000"/>
              </a:spcAft>
              <a:buFont typeface="Wingdings" panose="05000000000000000000" pitchFamily="2" charset="2"/>
              <a:buChar char="Ø"/>
            </a:pPr>
            <a:r>
              <a:rPr lang="en-US" sz="8600" dirty="0">
                <a:latin typeface="Times New Roman" panose="02020603050405020304" pitchFamily="18" charset="0"/>
                <a:ea typeface="Calibri" panose="020F0502020204030204"/>
                <a:cs typeface="Times New Roman" panose="02020603050405020304" pitchFamily="18" charset="0"/>
              </a:rPr>
              <a:t> </a:t>
            </a:r>
            <a:r>
              <a:rPr lang="en-US" sz="8600" dirty="0" smtClean="0">
                <a:latin typeface="Times New Roman" panose="02020603050405020304" pitchFamily="18" charset="0"/>
                <a:ea typeface="Calibri" panose="020F0502020204030204"/>
                <a:cs typeface="Times New Roman" panose="02020603050405020304" pitchFamily="18" charset="0"/>
              </a:rPr>
              <a:t>    </a:t>
            </a:r>
            <a:r>
              <a:rPr lang="en-US" sz="8600" dirty="0" smtClean="0">
                <a:effectLst/>
                <a:latin typeface="Times New Roman" panose="02020603050405020304" pitchFamily="18" charset="0"/>
                <a:ea typeface="Calibri" panose="020F0502020204030204"/>
                <a:cs typeface="Times New Roman" panose="02020603050405020304" pitchFamily="18" charset="0"/>
              </a:rPr>
              <a:t>the individual is an active “scientist who constantly analyses the surrounding reality, observes and looks for patterns, formulates hypotheses about the causes of events, builds theories, and makes conclusions based on gained experience.” (</a:t>
            </a:r>
            <a:r>
              <a:rPr lang="en-US" sz="8600" dirty="0" err="1" smtClean="0">
                <a:effectLst/>
                <a:latin typeface="Times New Roman" panose="02020603050405020304" pitchFamily="18" charset="0"/>
                <a:ea typeface="Calibri" panose="020F0502020204030204"/>
                <a:cs typeface="Times New Roman" panose="02020603050405020304" pitchFamily="18" charset="0"/>
              </a:rPr>
              <a:t>Rogacz</a:t>
            </a:r>
            <a:r>
              <a:rPr lang="en-US" sz="8600" dirty="0" smtClean="0">
                <a:effectLst/>
                <a:latin typeface="Times New Roman" panose="02020603050405020304" pitchFamily="18" charset="0"/>
                <a:ea typeface="Calibri" panose="020F0502020204030204"/>
                <a:cs typeface="Times New Roman" panose="02020603050405020304" pitchFamily="18" charset="0"/>
              </a:rPr>
              <a:t> &amp; </a:t>
            </a:r>
            <a:r>
              <a:rPr lang="en-US" sz="8600" dirty="0" err="1" smtClean="0">
                <a:effectLst/>
                <a:latin typeface="Times New Roman" panose="02020603050405020304" pitchFamily="18" charset="0"/>
                <a:ea typeface="Calibri" panose="020F0502020204030204"/>
                <a:cs typeface="Times New Roman" panose="02020603050405020304" pitchFamily="18" charset="0"/>
              </a:rPr>
              <a:t>Kabzińska</a:t>
            </a:r>
            <a:r>
              <a:rPr lang="en-US" sz="8600" dirty="0" smtClean="0">
                <a:effectLst/>
                <a:latin typeface="Times New Roman" panose="02020603050405020304" pitchFamily="18" charset="0"/>
                <a:ea typeface="Calibri" panose="020F0502020204030204"/>
                <a:cs typeface="Times New Roman" panose="02020603050405020304" pitchFamily="18" charset="0"/>
              </a:rPr>
              <a:t>, 2012).</a:t>
            </a:r>
          </a:p>
          <a:p>
            <a:pPr>
              <a:lnSpc>
                <a:spcPct val="115000"/>
              </a:lnSpc>
              <a:spcAft>
                <a:spcPts val="1000"/>
              </a:spcAft>
              <a:buFont typeface="Wingdings" panose="05000000000000000000" pitchFamily="2" charset="2"/>
              <a:buChar char="Ø"/>
            </a:pPr>
            <a:r>
              <a:rPr lang="en-GB" sz="8600" dirty="0" smtClean="0">
                <a:latin typeface="Times New Roman" panose="02020603050405020304" pitchFamily="18" charset="0"/>
                <a:ea typeface="Calibri" panose="020F0502020204030204"/>
                <a:cs typeface="Times New Roman" panose="02020603050405020304" pitchFamily="18" charset="0"/>
              </a:rPr>
              <a:t>Cognitive processes, such as thinking, remembering, and problem-solving play a key role in the development of personality</a:t>
            </a:r>
          </a:p>
          <a:p>
            <a:pPr>
              <a:lnSpc>
                <a:spcPct val="115000"/>
              </a:lnSpc>
              <a:spcAft>
                <a:spcPts val="1000"/>
              </a:spcAft>
              <a:buFont typeface="Wingdings" panose="05000000000000000000" pitchFamily="2" charset="2"/>
              <a:buChar char="Ø"/>
            </a:pPr>
            <a:r>
              <a:rPr lang="en-GB" sz="8600" dirty="0" smtClean="0">
                <a:latin typeface="Times New Roman" panose="02020603050405020304" pitchFamily="18" charset="0"/>
                <a:ea typeface="Calibri" panose="020F0502020204030204"/>
                <a:cs typeface="Times New Roman" panose="02020603050405020304" pitchFamily="18" charset="0"/>
              </a:rPr>
              <a:t>Every person has a distinct and inimitable system of constructs. </a:t>
            </a:r>
            <a:endParaRPr lang="en-GB" sz="8600" dirty="0">
              <a:latin typeface="Times New Roman" panose="02020603050405020304" pitchFamily="18" charset="0"/>
              <a:ea typeface="Calibri" panose="020F0502020204030204"/>
              <a:cs typeface="Times New Roman" panose="02020603050405020304" pitchFamily="18" charset="0"/>
            </a:endParaRP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5"/>
            <a:ext cx="8219256" cy="4320480"/>
          </a:xfrm>
        </p:spPr>
        <p:txBody>
          <a:bodyPr>
            <a:normAutofit/>
          </a:bodyPr>
          <a:lstStyle/>
          <a:p>
            <a:pPr lvl="0"/>
            <a:r>
              <a:rPr lang="en-GB" sz="2800" dirty="0">
                <a:latin typeface="Times New Roman" pitchFamily="18" charset="0"/>
                <a:cs typeface="Times New Roman" pitchFamily="18" charset="0"/>
              </a:rPr>
              <a:t>Kelly </a:t>
            </a:r>
            <a:r>
              <a:rPr lang="en-GB" sz="2800" dirty="0" smtClean="0">
                <a:latin typeface="Times New Roman" pitchFamily="18" charset="0"/>
                <a:cs typeface="Times New Roman" pitchFamily="18" charset="0"/>
              </a:rPr>
              <a:t>also proposed a </a:t>
            </a:r>
            <a:r>
              <a:rPr lang="en-GB" sz="2800" dirty="0">
                <a:latin typeface="Times New Roman" pitchFamily="18" charset="0"/>
                <a:cs typeface="Times New Roman" pitchFamily="18" charset="0"/>
              </a:rPr>
              <a:t>diagnostic tool adapted to </a:t>
            </a:r>
            <a:r>
              <a:rPr lang="en-GB" sz="2800" dirty="0" smtClean="0">
                <a:latin typeface="Times New Roman" pitchFamily="18" charset="0"/>
                <a:cs typeface="Times New Roman" pitchFamily="18" charset="0"/>
              </a:rPr>
              <a:t>it - The </a:t>
            </a:r>
            <a:r>
              <a:rPr lang="en-GB" sz="2800" dirty="0">
                <a:latin typeface="Times New Roman" pitchFamily="18" charset="0"/>
                <a:cs typeface="Times New Roman" pitchFamily="18" charset="0"/>
              </a:rPr>
              <a:t>Rep </a:t>
            </a:r>
            <a:r>
              <a:rPr lang="en-GB" sz="2800" dirty="0" smtClean="0">
                <a:latin typeface="Times New Roman" pitchFamily="18" charset="0"/>
                <a:cs typeface="Times New Roman" pitchFamily="18" charset="0"/>
              </a:rPr>
              <a:t>Test (RT) </a:t>
            </a:r>
            <a:r>
              <a:rPr lang="en-GB" sz="2800" dirty="0">
                <a:latin typeface="Times New Roman" pitchFamily="18" charset="0"/>
                <a:cs typeface="Times New Roman" pitchFamily="18" charset="0"/>
              </a:rPr>
              <a:t>(Role Construct Repertory </a:t>
            </a:r>
            <a:r>
              <a:rPr lang="en-GB" sz="2800" dirty="0" smtClean="0">
                <a:latin typeface="Times New Roman" pitchFamily="18" charset="0"/>
                <a:cs typeface="Times New Roman" pitchFamily="18" charset="0"/>
              </a:rPr>
              <a:t>Test); created </a:t>
            </a:r>
            <a:r>
              <a:rPr lang="en-GB" sz="2800" dirty="0">
                <a:latin typeface="Times New Roman" pitchFamily="18" charset="0"/>
                <a:cs typeface="Times New Roman" pitchFamily="18" charset="0"/>
              </a:rPr>
              <a:t>as a methodological complement to the Personal Construct Theory</a:t>
            </a:r>
            <a:r>
              <a:rPr lang="en-GB" sz="2800" dirty="0" smtClean="0">
                <a:latin typeface="Times New Roman" pitchFamily="18" charset="0"/>
                <a:cs typeface="Times New Roman" pitchFamily="18" charset="0"/>
              </a:rPr>
              <a:t>.</a:t>
            </a:r>
          </a:p>
          <a:p>
            <a:pPr marL="0" lvl="0" indent="0">
              <a:buNone/>
            </a:pPr>
            <a:endParaRPr lang="en-ZA" sz="2800" dirty="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The RT is in the form </a:t>
            </a:r>
            <a:r>
              <a:rPr lang="en-GB" sz="2800" dirty="0">
                <a:latin typeface="Times New Roman" pitchFamily="18" charset="0"/>
                <a:cs typeface="Times New Roman" pitchFamily="18" charset="0"/>
              </a:rPr>
              <a:t>of a structured interview which can be used to elicit personal constructs concerning a specific topic</a:t>
            </a:r>
            <a:endParaRPr lang="en-ZA" sz="2800" dirty="0">
              <a:latin typeface="Times New Roman" pitchFamily="18" charset="0"/>
              <a:cs typeface="Times New Roman" pitchFamily="18" charset="0"/>
            </a:endParaRPr>
          </a:p>
          <a:p>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a:solidFill>
            <a:schemeClr val="accent6">
              <a:lumMod val="75000"/>
            </a:schemeClr>
          </a:solidFill>
        </p:spPr>
        <p:txBody>
          <a:bodyPr>
            <a:normAutofit/>
          </a:bodyPr>
          <a:lstStyle/>
          <a:p>
            <a:pPr marL="342900" lvl="0" indent="-342900">
              <a:lnSpc>
                <a:spcPct val="115000"/>
              </a:lnSpc>
              <a:spcBef>
                <a:spcPct val="20000"/>
              </a:spcBef>
            </a:pPr>
            <a:r>
              <a:rPr lang="en-US" sz="3200" b="1" dirty="0">
                <a:latin typeface="Times New Roman" pitchFamily="18" charset="0"/>
                <a:cs typeface="Times New Roman" pitchFamily="18" charset="0"/>
              </a:rPr>
              <a:t>Research Questions</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457200" lvl="0" indent="-457200">
              <a:lnSpc>
                <a:spcPct val="115000"/>
              </a:lnSpc>
              <a:buAutoNum type="arabicPeriod"/>
            </a:pPr>
            <a:r>
              <a:rPr lang="en-US" sz="2800" dirty="0" smtClean="0">
                <a:effectLst/>
                <a:latin typeface="Times New Roman" pitchFamily="18" charset="0"/>
                <a:ea typeface="Calibri" panose="020F0502020204030204"/>
                <a:cs typeface="Times New Roman" pitchFamily="18" charset="0"/>
              </a:rPr>
              <a:t>Is CDA an effective assessment technique in assessing valuable information that can be used to help academically challenged students?</a:t>
            </a:r>
            <a:endParaRPr lang="en-GB" sz="2800" dirty="0">
              <a:latin typeface="Times New Roman" pitchFamily="18" charset="0"/>
              <a:ea typeface="Calibri" panose="020F0502020204030204"/>
              <a:cs typeface="Times New Roman" pitchFamily="18" charset="0"/>
            </a:endParaRPr>
          </a:p>
          <a:p>
            <a:pPr marL="457200" lvl="0" indent="-457200">
              <a:lnSpc>
                <a:spcPct val="115000"/>
              </a:lnSpc>
              <a:buAutoNum type="arabicPeriod"/>
            </a:pPr>
            <a:r>
              <a:rPr lang="en-US" sz="2800" dirty="0" smtClean="0">
                <a:effectLst/>
                <a:latin typeface="Times New Roman" pitchFamily="18" charset="0"/>
                <a:ea typeface="Calibri" panose="020F0502020204030204"/>
                <a:cs typeface="Times New Roman" pitchFamily="18" charset="0"/>
              </a:rPr>
              <a:t>Can CDA be used to teach comprehension skills in a language classroom</a:t>
            </a:r>
            <a:r>
              <a:rPr lang="en-US" sz="2800" dirty="0" smtClean="0">
                <a:effectLst/>
                <a:latin typeface="Times New Roman" panose="02020603050405020304"/>
                <a:ea typeface="Calibri" panose="020F0502020204030204"/>
                <a:cs typeface="Times New Roman" panose="02020603050405020304"/>
              </a:rPr>
              <a:t>?</a:t>
            </a:r>
            <a:endParaRPr lang="en-GB" sz="2800" dirty="0">
              <a:ea typeface="Calibri" panose="020F0502020204030204"/>
              <a:cs typeface="Times New Roman" panose="02020603050405020304"/>
            </a:endParaRP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80728"/>
          </a:xfrm>
          <a:solidFill>
            <a:schemeClr val="accent6">
              <a:lumMod val="75000"/>
            </a:schemeClr>
          </a:solidFill>
        </p:spPr>
        <p:txBody>
          <a:bodyPr>
            <a:normAutofit fontScale="90000"/>
          </a:bodyPr>
          <a:lstStyle/>
          <a:p>
            <a:pPr lvl="0">
              <a:lnSpc>
                <a:spcPct val="115000"/>
              </a:lnSpc>
              <a:spcAft>
                <a:spcPts val="1000"/>
              </a:spcAft>
            </a:pPr>
            <a:r>
              <a:rPr lang="en-US" sz="3600" b="1" dirty="0" smtClean="0">
                <a:effectLst/>
                <a:latin typeface="Times New Roman" panose="02020603050405020304"/>
                <a:ea typeface="Calibri" panose="020F0502020204030204"/>
                <a:cs typeface="Times New Roman" panose="02020603050405020304"/>
              </a:rPr>
              <a:t/>
            </a:r>
            <a:br>
              <a:rPr lang="en-US" sz="3600" b="1" dirty="0" smtClean="0">
                <a:effectLst/>
                <a:latin typeface="Times New Roman" panose="02020603050405020304"/>
                <a:ea typeface="Calibri" panose="020F0502020204030204"/>
                <a:cs typeface="Times New Roman" panose="02020603050405020304"/>
              </a:rPr>
            </a:br>
            <a:r>
              <a:rPr lang="en-US" sz="3600" b="1" dirty="0" smtClean="0">
                <a:effectLst/>
                <a:latin typeface="Times New Roman" panose="02020603050405020304"/>
                <a:ea typeface="Calibri" panose="020F0502020204030204"/>
                <a:cs typeface="Times New Roman" panose="02020603050405020304"/>
              </a:rPr>
              <a:t>Methodology</a:t>
            </a:r>
            <a:r>
              <a:rPr lang="en-GB" sz="4000" dirty="0">
                <a:ea typeface="Calibri" panose="020F0502020204030204"/>
                <a:cs typeface="Times New Roman" panose="02020603050405020304"/>
              </a:rPr>
              <a:t/>
            </a:r>
            <a:br>
              <a:rPr lang="en-GB" sz="4000" dirty="0">
                <a:ea typeface="Calibri" panose="020F0502020204030204"/>
                <a:cs typeface="Times New Roman" panose="02020603050405020304"/>
              </a:rPr>
            </a:br>
            <a:endParaRPr lang="en-GB" dirty="0"/>
          </a:p>
        </p:txBody>
      </p:sp>
      <p:sp>
        <p:nvSpPr>
          <p:cNvPr id="3" name="Content Placeholder 2"/>
          <p:cNvSpPr>
            <a:spLocks noGrp="1"/>
          </p:cNvSpPr>
          <p:nvPr>
            <p:ph idx="1"/>
          </p:nvPr>
        </p:nvSpPr>
        <p:spPr/>
        <p:txBody>
          <a:bodyPr>
            <a:normAutofit fontScale="85000" lnSpcReduction="20000"/>
          </a:bodyPr>
          <a:lstStyle/>
          <a:p>
            <a:pPr>
              <a:lnSpc>
                <a:spcPct val="115000"/>
              </a:lnSpc>
              <a:spcAft>
                <a:spcPts val="1000"/>
              </a:spcAft>
            </a:pPr>
            <a:r>
              <a:rPr lang="en-US" dirty="0" smtClean="0">
                <a:effectLst/>
                <a:latin typeface="Times New Roman" pitchFamily="18" charset="0"/>
                <a:ea typeface="Calibri" panose="020F0502020204030204"/>
                <a:cs typeface="Times New Roman" pitchFamily="18" charset="0"/>
              </a:rPr>
              <a:t>The data for the research were collected and analysed qualitatively. </a:t>
            </a:r>
          </a:p>
          <a:p>
            <a:pPr>
              <a:lnSpc>
                <a:spcPct val="115000"/>
              </a:lnSpc>
              <a:spcAft>
                <a:spcPts val="1000"/>
              </a:spcAft>
            </a:pPr>
            <a:r>
              <a:rPr lang="en-US" dirty="0" smtClean="0">
                <a:effectLst/>
                <a:latin typeface="Times New Roman" pitchFamily="18" charset="0"/>
                <a:ea typeface="Calibri" panose="020F0502020204030204"/>
                <a:cs typeface="Times New Roman" pitchFamily="18" charset="0"/>
              </a:rPr>
              <a:t>DA approach was used to extract information about the comprehension skill mastery levels of the learners.</a:t>
            </a:r>
            <a:endParaRPr lang="en-GB" sz="2800" dirty="0">
              <a:latin typeface="Times New Roman" pitchFamily="18" charset="0"/>
              <a:ea typeface="Calibri" panose="020F0502020204030204"/>
              <a:cs typeface="Times New Roman" pitchFamily="18" charset="0"/>
            </a:endParaRPr>
          </a:p>
          <a:p>
            <a:pPr marL="0" lvl="0" indent="0">
              <a:lnSpc>
                <a:spcPct val="115000"/>
              </a:lnSpc>
              <a:spcAft>
                <a:spcPts val="1000"/>
              </a:spcAft>
              <a:buNone/>
            </a:pPr>
            <a:r>
              <a:rPr lang="en-US" b="1" dirty="0" smtClean="0">
                <a:effectLst/>
                <a:latin typeface="Times New Roman" pitchFamily="18" charset="0"/>
                <a:ea typeface="Calibri" panose="020F0502020204030204"/>
                <a:cs typeface="Times New Roman" pitchFamily="18" charset="0"/>
              </a:rPr>
              <a:t>Participants</a:t>
            </a:r>
            <a:endParaRPr lang="en-GB" sz="2800" b="1" dirty="0">
              <a:latin typeface="Times New Roman" pitchFamily="18" charset="0"/>
              <a:ea typeface="Calibri" panose="020F0502020204030204"/>
              <a:cs typeface="Times New Roman" pitchFamily="18" charset="0"/>
            </a:endParaRPr>
          </a:p>
          <a:p>
            <a:pPr>
              <a:lnSpc>
                <a:spcPct val="115000"/>
              </a:lnSpc>
              <a:spcAft>
                <a:spcPts val="1000"/>
              </a:spcAft>
            </a:pPr>
            <a:r>
              <a:rPr lang="en-US" dirty="0" smtClean="0">
                <a:effectLst/>
                <a:latin typeface="Times New Roman" pitchFamily="18" charset="0"/>
                <a:ea typeface="Calibri" panose="020F0502020204030204"/>
                <a:cs typeface="Times New Roman" pitchFamily="18" charset="0"/>
              </a:rPr>
              <a:t>The participants were </a:t>
            </a:r>
            <a:r>
              <a:rPr lang="en-US" dirty="0" smtClean="0">
                <a:latin typeface="Times New Roman" pitchFamily="18" charset="0"/>
                <a:ea typeface="Calibri" panose="020F0502020204030204"/>
                <a:cs typeface="Times New Roman" pitchFamily="18" charset="0"/>
              </a:rPr>
              <a:t>40 </a:t>
            </a:r>
            <a:r>
              <a:rPr lang="en-US" dirty="0" smtClean="0">
                <a:effectLst/>
                <a:latin typeface="Times New Roman" pitchFamily="18" charset="0"/>
                <a:ea typeface="Calibri" panose="020F0502020204030204"/>
                <a:cs typeface="Times New Roman" pitchFamily="18" charset="0"/>
              </a:rPr>
              <a:t>Form 2 (now Form 3) academically-challenged students enrolled for the Reading and Writing Lab project at a </a:t>
            </a:r>
            <a:r>
              <a:rPr lang="en-US" dirty="0">
                <a:latin typeface="Times New Roman" pitchFamily="18" charset="0"/>
                <a:ea typeface="Calibri" panose="020F0502020204030204"/>
                <a:cs typeface="Times New Roman" pitchFamily="18" charset="0"/>
              </a:rPr>
              <a:t>j</a:t>
            </a:r>
            <a:r>
              <a:rPr lang="en-US" dirty="0" smtClean="0">
                <a:effectLst/>
                <a:latin typeface="Times New Roman" pitchFamily="18" charset="0"/>
                <a:ea typeface="Calibri" panose="020F0502020204030204"/>
                <a:cs typeface="Times New Roman" pitchFamily="18" charset="0"/>
              </a:rPr>
              <a:t>unior secondary school.</a:t>
            </a:r>
            <a:endParaRPr lang="en-GB" sz="2800" dirty="0">
              <a:latin typeface="Times New Roman" pitchFamily="18" charset="0"/>
              <a:ea typeface="Calibri" panose="020F0502020204030204"/>
              <a:cs typeface="Times New Roman" pitchFamily="18" charset="0"/>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t>
            </a:r>
            <a:br>
              <a:rPr lang="en-GB" dirty="0" smtClean="0"/>
            </a:br>
            <a:endParaRPr lang="en-GB" dirty="0"/>
          </a:p>
        </p:txBody>
      </p:sp>
      <p:sp>
        <p:nvSpPr>
          <p:cNvPr id="3" name="Content Placeholder 2"/>
          <p:cNvSpPr>
            <a:spLocks noGrp="1"/>
          </p:cNvSpPr>
          <p:nvPr>
            <p:ph idx="1"/>
          </p:nvPr>
        </p:nvSpPr>
        <p:spPr>
          <a:xfrm>
            <a:off x="395536" y="0"/>
            <a:ext cx="8568952" cy="6858000"/>
          </a:xfrm>
        </p:spPr>
        <p:txBody>
          <a:bodyPr>
            <a:normAutofit lnSpcReduction="10000"/>
          </a:bodyPr>
          <a:lstStyle/>
          <a:p>
            <a:pPr lvl="0">
              <a:lnSpc>
                <a:spcPct val="115000"/>
              </a:lnSpc>
              <a:spcAft>
                <a:spcPts val="1000"/>
              </a:spcAft>
              <a:buFont typeface="+mj-lt"/>
              <a:buAutoNum type="romanLcPeriod"/>
            </a:pPr>
            <a:endParaRPr lang="en-US" sz="2700" dirty="0" smtClean="0">
              <a:solidFill>
                <a:prstClr val="black"/>
              </a:solidFill>
              <a:latin typeface="Times New Roman" panose="02020603050405020304"/>
              <a:ea typeface="Calibri" panose="020F0502020204030204"/>
              <a:cs typeface="Times New Roman" panose="02020603050405020304"/>
            </a:endParaRPr>
          </a:p>
          <a:p>
            <a:pPr marL="0" lvl="0" indent="0">
              <a:lnSpc>
                <a:spcPct val="115000"/>
              </a:lnSpc>
              <a:spcAft>
                <a:spcPts val="1000"/>
              </a:spcAft>
              <a:buNone/>
            </a:pPr>
            <a:r>
              <a:rPr lang="en-US" sz="2800" b="1" dirty="0" smtClean="0">
                <a:solidFill>
                  <a:prstClr val="black"/>
                </a:solidFill>
                <a:latin typeface="Times New Roman" pitchFamily="18" charset="0"/>
                <a:ea typeface="Calibri" panose="020F0502020204030204"/>
                <a:cs typeface="Times New Roman" pitchFamily="18" charset="0"/>
              </a:rPr>
              <a:t>Procedure</a:t>
            </a:r>
            <a:endParaRPr lang="en-GB" sz="2800" b="1" dirty="0">
              <a:solidFill>
                <a:prstClr val="black"/>
              </a:solidFill>
              <a:latin typeface="Times New Roman" pitchFamily="18" charset="0"/>
              <a:ea typeface="Calibri" panose="020F0502020204030204"/>
              <a:cs typeface="Times New Roman" pitchFamily="18" charset="0"/>
            </a:endParaRPr>
          </a:p>
          <a:p>
            <a:pPr>
              <a:lnSpc>
                <a:spcPct val="115000"/>
              </a:lnSpc>
              <a:spcAft>
                <a:spcPts val="1000"/>
              </a:spcAft>
            </a:pPr>
            <a:r>
              <a:rPr lang="en-US" sz="2800" dirty="0" smtClean="0">
                <a:effectLst/>
                <a:latin typeface="Times New Roman" pitchFamily="18" charset="0"/>
                <a:ea typeface="Calibri" panose="020F0502020204030204"/>
                <a:cs typeface="Times New Roman" pitchFamily="18" charset="0"/>
              </a:rPr>
              <a:t>Researchers introduced the topic and asked students to </a:t>
            </a:r>
            <a:r>
              <a:rPr lang="en-US" sz="2800" dirty="0" smtClean="0">
                <a:latin typeface="Times New Roman" pitchFamily="18" charset="0"/>
                <a:ea typeface="Calibri" panose="020F0502020204030204"/>
                <a:cs typeface="Times New Roman" pitchFamily="18" charset="0"/>
              </a:rPr>
              <a:t>read the passage and respond to its questions</a:t>
            </a:r>
            <a:r>
              <a:rPr lang="en-US" sz="2800" dirty="0" smtClean="0">
                <a:effectLst/>
                <a:latin typeface="Times New Roman" pitchFamily="18" charset="0"/>
                <a:ea typeface="Calibri" panose="020F0502020204030204"/>
                <a:cs typeface="Times New Roman" pitchFamily="18" charset="0"/>
              </a:rPr>
              <a:t>.  </a:t>
            </a:r>
          </a:p>
          <a:p>
            <a:pPr>
              <a:lnSpc>
                <a:spcPct val="115000"/>
              </a:lnSpc>
              <a:spcAft>
                <a:spcPts val="1000"/>
              </a:spcAft>
            </a:pPr>
            <a:r>
              <a:rPr lang="en-US" sz="2800" dirty="0" smtClean="0">
                <a:effectLst/>
                <a:latin typeface="Times New Roman" pitchFamily="18" charset="0"/>
                <a:ea typeface="Calibri" panose="020F0502020204030204"/>
                <a:cs typeface="Times New Roman" pitchFamily="18" charset="0"/>
              </a:rPr>
              <a:t>A comprehension passage with 20 questions was used to assess students reading and comprehension abilities. </a:t>
            </a:r>
          </a:p>
          <a:p>
            <a:pPr>
              <a:lnSpc>
                <a:spcPct val="115000"/>
              </a:lnSpc>
              <a:spcAft>
                <a:spcPts val="1000"/>
              </a:spcAft>
            </a:pPr>
            <a:r>
              <a:rPr lang="en-US" sz="2800" dirty="0" smtClean="0">
                <a:effectLst/>
                <a:latin typeface="Times New Roman" pitchFamily="18" charset="0"/>
                <a:ea typeface="Calibri" panose="020F0502020204030204"/>
                <a:cs typeface="Times New Roman" pitchFamily="18" charset="0"/>
              </a:rPr>
              <a:t>Topic of the passage </a:t>
            </a:r>
            <a:r>
              <a:rPr lang="en-US" sz="2800" dirty="0" smtClean="0">
                <a:latin typeface="Times New Roman" pitchFamily="18" charset="0"/>
                <a:ea typeface="Calibri" panose="020F0502020204030204"/>
                <a:cs typeface="Times New Roman" pitchFamily="18" charset="0"/>
              </a:rPr>
              <a:t>wa</a:t>
            </a:r>
            <a:r>
              <a:rPr lang="en-US" sz="2800" dirty="0" smtClean="0">
                <a:effectLst/>
                <a:latin typeface="Times New Roman" pitchFamily="18" charset="0"/>
                <a:ea typeface="Calibri" panose="020F0502020204030204"/>
                <a:cs typeface="Times New Roman" pitchFamily="18" charset="0"/>
              </a:rPr>
              <a:t>s: </a:t>
            </a:r>
            <a:r>
              <a:rPr lang="en-US" sz="2800" b="1" dirty="0" smtClean="0">
                <a:effectLst/>
                <a:latin typeface="Times New Roman" pitchFamily="18" charset="0"/>
                <a:ea typeface="Calibri" panose="020F0502020204030204"/>
                <a:cs typeface="Times New Roman" pitchFamily="18" charset="0"/>
              </a:rPr>
              <a:t>The Difference Between Information &amp; Communication Technology by </a:t>
            </a:r>
            <a:r>
              <a:rPr lang="en-US" sz="2800" b="1" dirty="0" err="1" smtClean="0">
                <a:effectLst/>
                <a:latin typeface="Times New Roman" pitchFamily="18" charset="0"/>
                <a:ea typeface="Calibri" panose="020F0502020204030204"/>
                <a:cs typeface="Times New Roman" pitchFamily="18" charset="0"/>
              </a:rPr>
              <a:t>Alek</a:t>
            </a:r>
            <a:r>
              <a:rPr lang="en-US" sz="2800" b="1" dirty="0" smtClean="0">
                <a:effectLst/>
                <a:latin typeface="Times New Roman" pitchFamily="18" charset="0"/>
                <a:ea typeface="Calibri" panose="020F0502020204030204"/>
                <a:cs typeface="Times New Roman" pitchFamily="18" charset="0"/>
              </a:rPr>
              <a:t> </a:t>
            </a:r>
            <a:r>
              <a:rPr lang="en-US" sz="2800" b="1" dirty="0" err="1" smtClean="0">
                <a:effectLst/>
                <a:latin typeface="Times New Roman" pitchFamily="18" charset="0"/>
                <a:ea typeface="Calibri" panose="020F0502020204030204"/>
                <a:cs typeface="Times New Roman" pitchFamily="18" charset="0"/>
              </a:rPr>
              <a:t>Kovic</a:t>
            </a:r>
            <a:r>
              <a:rPr lang="en-US" sz="2800" dirty="0" smtClean="0">
                <a:effectLst/>
                <a:latin typeface="Times New Roman" pitchFamily="18" charset="0"/>
                <a:ea typeface="Calibri" panose="020F0502020204030204"/>
                <a:cs typeface="Times New Roman" pitchFamily="18" charset="0"/>
              </a:rPr>
              <a:t>. </a:t>
            </a:r>
          </a:p>
          <a:p>
            <a:pPr>
              <a:lnSpc>
                <a:spcPct val="115000"/>
              </a:lnSpc>
              <a:spcAft>
                <a:spcPts val="1000"/>
              </a:spcAft>
            </a:pPr>
            <a:r>
              <a:rPr lang="en-US" sz="2800" dirty="0" smtClean="0">
                <a:latin typeface="Times New Roman" pitchFamily="18" charset="0"/>
                <a:ea typeface="Calibri" panose="020F0502020204030204"/>
                <a:cs typeface="Times New Roman" pitchFamily="18" charset="0"/>
              </a:rPr>
              <a:t>The passage was run through the </a:t>
            </a:r>
            <a:r>
              <a:rPr lang="en-US" sz="2800" dirty="0" err="1" smtClean="0">
                <a:latin typeface="Times New Roman" pitchFamily="18" charset="0"/>
                <a:ea typeface="Calibri" panose="020F0502020204030204"/>
                <a:cs typeface="Times New Roman" pitchFamily="18" charset="0"/>
              </a:rPr>
              <a:t>Coh-metrix</a:t>
            </a:r>
            <a:r>
              <a:rPr lang="en-US" sz="2800" dirty="0" smtClean="0">
                <a:latin typeface="Times New Roman" pitchFamily="18" charset="0"/>
                <a:ea typeface="Calibri" panose="020F0502020204030204"/>
                <a:cs typeface="Times New Roman" pitchFamily="18" charset="0"/>
              </a:rPr>
              <a:t> text-readability formula to determine its suitability for the level of the students</a:t>
            </a:r>
            <a:r>
              <a:rPr lang="en-US" sz="2600" dirty="0" smtClean="0">
                <a:latin typeface="Times New Roman" pitchFamily="18" charset="0"/>
                <a:ea typeface="Calibri" panose="020F0502020204030204"/>
                <a:cs typeface="Times New Roman" pitchFamily="18" charset="0"/>
              </a:rPr>
              <a:t>.</a:t>
            </a:r>
            <a:endParaRPr lang="en-US" sz="2600" dirty="0" smtClean="0">
              <a:effectLst/>
              <a:latin typeface="Times New Roman" pitchFamily="18" charset="0"/>
              <a:ea typeface="Calibri" panose="020F0502020204030204"/>
              <a:cs typeface="Times New Roman" pitchFamily="18" charset="0"/>
            </a:endParaRPr>
          </a:p>
          <a:p>
            <a:pPr>
              <a:lnSpc>
                <a:spcPct val="115000"/>
              </a:lnSpc>
              <a:spcAft>
                <a:spcPts val="1000"/>
              </a:spcAft>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5721499"/>
          </a:xfrm>
        </p:spPr>
        <p:txBody>
          <a:bodyPr>
            <a:normAutofit lnSpcReduction="10000"/>
          </a:bodyPr>
          <a:lstStyle/>
          <a:p>
            <a:pPr lvl="0">
              <a:lnSpc>
                <a:spcPct val="115000"/>
              </a:lnSpc>
              <a:spcAft>
                <a:spcPts val="1000"/>
              </a:spcAft>
            </a:pPr>
            <a:r>
              <a:rPr lang="en-US" sz="2800" b="1" dirty="0">
                <a:solidFill>
                  <a:prstClr val="black"/>
                </a:solidFill>
                <a:latin typeface="Times New Roman" panose="02020603050405020304"/>
                <a:ea typeface="Calibri" panose="020F0502020204030204"/>
                <a:cs typeface="Times New Roman" panose="02020603050405020304"/>
              </a:rPr>
              <a:t>Task 1</a:t>
            </a:r>
            <a:r>
              <a:rPr lang="en-US" sz="2800" dirty="0">
                <a:solidFill>
                  <a:prstClr val="black"/>
                </a:solidFill>
                <a:latin typeface="Times New Roman" panose="02020603050405020304"/>
                <a:ea typeface="Calibri" panose="020F0502020204030204"/>
                <a:cs typeface="Times New Roman" panose="02020603050405020304"/>
              </a:rPr>
              <a:t>: Then they were instructed to answer Questions 1-10 in the first task, which was marked out of 30.</a:t>
            </a:r>
          </a:p>
          <a:p>
            <a:pPr lvl="0">
              <a:lnSpc>
                <a:spcPct val="115000"/>
              </a:lnSpc>
              <a:spcAft>
                <a:spcPts val="1000"/>
              </a:spcAft>
            </a:pPr>
            <a:r>
              <a:rPr lang="en-US" sz="2800" dirty="0">
                <a:solidFill>
                  <a:prstClr val="black"/>
                </a:solidFill>
                <a:latin typeface="Times New Roman" panose="02020603050405020304"/>
                <a:ea typeface="Calibri" panose="020F0502020204030204"/>
                <a:cs typeface="Times New Roman" panose="02020603050405020304"/>
              </a:rPr>
              <a:t>Questions 1-10 were revised in class.</a:t>
            </a:r>
          </a:p>
          <a:p>
            <a:pPr lvl="0">
              <a:lnSpc>
                <a:spcPct val="115000"/>
              </a:lnSpc>
              <a:spcAft>
                <a:spcPts val="1000"/>
              </a:spcAft>
            </a:pPr>
            <a:r>
              <a:rPr lang="en-US" sz="2800" b="1" dirty="0">
                <a:solidFill>
                  <a:prstClr val="black"/>
                </a:solidFill>
                <a:latin typeface="Times New Roman" panose="02020603050405020304"/>
                <a:ea typeface="Calibri" panose="020F0502020204030204"/>
                <a:cs typeface="Times New Roman" panose="02020603050405020304"/>
              </a:rPr>
              <a:t>Task 2: </a:t>
            </a:r>
            <a:r>
              <a:rPr lang="en-US" sz="2800" dirty="0">
                <a:solidFill>
                  <a:prstClr val="black"/>
                </a:solidFill>
                <a:latin typeface="Times New Roman" panose="02020603050405020304"/>
                <a:ea typeface="Calibri" panose="020F0502020204030204"/>
                <a:cs typeface="Times New Roman" panose="02020603050405020304"/>
              </a:rPr>
              <a:t>Students  were asked to read the passage ‘aloud’ in class by taking turns. (Guessing meaning from context, explaining difficult words, how to respond to </a:t>
            </a:r>
            <a:r>
              <a:rPr lang="en-US" sz="2800" dirty="0" err="1">
                <a:solidFill>
                  <a:prstClr val="black"/>
                </a:solidFill>
                <a:latin typeface="Times New Roman" panose="02020603050405020304"/>
                <a:ea typeface="Calibri" panose="020F0502020204030204"/>
                <a:cs typeface="Times New Roman" panose="02020603050405020304"/>
              </a:rPr>
              <a:t>wh</a:t>
            </a:r>
            <a:r>
              <a:rPr lang="en-US" sz="2800" dirty="0">
                <a:solidFill>
                  <a:prstClr val="black"/>
                </a:solidFill>
                <a:latin typeface="Times New Roman" panose="02020603050405020304"/>
                <a:ea typeface="Calibri" panose="020F0502020204030204"/>
                <a:cs typeface="Times New Roman" panose="02020603050405020304"/>
              </a:rPr>
              <a:t>-questions)</a:t>
            </a:r>
          </a:p>
          <a:p>
            <a:pPr lvl="0">
              <a:lnSpc>
                <a:spcPct val="115000"/>
              </a:lnSpc>
              <a:spcAft>
                <a:spcPts val="1000"/>
              </a:spcAft>
            </a:pPr>
            <a:r>
              <a:rPr lang="en-US" sz="2800" dirty="0">
                <a:solidFill>
                  <a:prstClr val="black"/>
                </a:solidFill>
                <a:latin typeface="Times New Roman" panose="02020603050405020304"/>
                <a:ea typeface="Calibri" panose="020F0502020204030204"/>
                <a:cs typeface="Times New Roman" panose="02020603050405020304"/>
              </a:rPr>
              <a:t>Then students were asked to work on questions 11-20 which were marked out of 35</a:t>
            </a:r>
            <a:r>
              <a:rPr lang="en-US" sz="2400" dirty="0">
                <a:solidFill>
                  <a:prstClr val="black"/>
                </a:solidFill>
                <a:latin typeface="Times New Roman" panose="02020603050405020304"/>
                <a:ea typeface="Calibri" panose="020F0502020204030204"/>
                <a:cs typeface="Times New Roman" panose="02020603050405020304"/>
              </a:rPr>
              <a:t>.</a:t>
            </a:r>
          </a:p>
          <a:p>
            <a:endParaRPr lang="en-GB" dirty="0"/>
          </a:p>
        </p:txBody>
      </p:sp>
    </p:spTree>
    <p:extLst>
      <p:ext uri="{BB962C8B-B14F-4D97-AF65-F5344CB8AC3E}">
        <p14:creationId xmlns:p14="http://schemas.microsoft.com/office/powerpoint/2010/main" val="1817199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1094</Words>
  <Application>Microsoft Office PowerPoint</Application>
  <PresentationFormat>On-screen Show (4:3)</PresentationFormat>
  <Paragraphs>111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13th Southern Africa Association of Educational Assessment Conference THEME: Quality Assessment in an Era of Educational Reforms 19 - 22 May 2019 GICC, Gaborone, Botswana Title:Diagnostic Assessment: A framework for Accessing Valuable Information Used for Classroom Instruction by  B. E. Otlhomile, &amp; T.S. Mokgwathi  Email address: otlhomileb@biust.ac.bw &amp; mokgwathit@biust.ac.bw Department of Academic Literacy for Social Sciences Botswana International University of Science and Technology, Palapye, Botswana</vt:lpstr>
      <vt:lpstr>  Introduction  </vt:lpstr>
      <vt:lpstr> Problem Statement </vt:lpstr>
      <vt:lpstr>Theoretical Framework</vt:lpstr>
      <vt:lpstr>PowerPoint Presentation</vt:lpstr>
      <vt:lpstr>Research Questions</vt:lpstr>
      <vt:lpstr> Methodology </vt:lpstr>
      <vt:lpstr>. </vt:lpstr>
      <vt:lpstr>PowerPoint Presentation</vt:lpstr>
      <vt:lpstr>PowerPoint Presentation</vt:lpstr>
      <vt:lpstr>Results </vt:lpstr>
      <vt:lpstr>PowerPoint Presentation</vt:lpstr>
      <vt:lpstr>Results…</vt:lpstr>
      <vt:lpstr>Results …</vt:lpstr>
      <vt:lpstr>How we motivated students</vt:lpstr>
      <vt:lpstr>Benefits</vt:lpstr>
      <vt:lpstr>Benefits…</vt:lpstr>
      <vt:lpstr>Challenges</vt:lpstr>
      <vt:lpstr> Conclusions </vt:lpstr>
      <vt:lpstr> Recommendations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13th Southern Africa Association of Educational Assessment Conference</dc:title>
  <dc:creator>Administrator</dc:creator>
  <cp:lastModifiedBy>Administrator</cp:lastModifiedBy>
  <cp:revision>84</cp:revision>
  <dcterms:created xsi:type="dcterms:W3CDTF">2019-05-19T08:38:00Z</dcterms:created>
  <dcterms:modified xsi:type="dcterms:W3CDTF">2019-05-21T10:15:40Z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2057-10.2.0.7646</vt:lpwstr>
  </property>
</Properties>
</file>